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56" r:id="rId3"/>
    <p:sldId id="257" r:id="rId4"/>
    <p:sldId id="284" r:id="rId5"/>
    <p:sldId id="286" r:id="rId6"/>
    <p:sldId id="283" r:id="rId7"/>
    <p:sldId id="285" r:id="rId8"/>
    <p:sldId id="259" r:id="rId9"/>
    <p:sldId id="260" r:id="rId10"/>
    <p:sldId id="274" r:id="rId11"/>
    <p:sldId id="290" r:id="rId12"/>
  </p:sldIdLst>
  <p:sldSz cx="9144000" cy="6858000" type="screen4x3"/>
  <p:notesSz cx="6877050" cy="10001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663300"/>
    <a:srgbClr val="008000"/>
    <a:srgbClr val="990033"/>
    <a:srgbClr val="CCFFCC"/>
    <a:srgbClr val="CCFFFF"/>
    <a:srgbClr val="FFCC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99" autoAdjust="0"/>
    <p:restoredTop sz="94634" autoAdjust="0"/>
  </p:normalViewPr>
  <p:slideViewPr>
    <p:cSldViewPr>
      <p:cViewPr varScale="1">
        <p:scale>
          <a:sx n="95" d="100"/>
          <a:sy n="95" d="100"/>
        </p:scale>
        <p:origin x="11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5725" y="0"/>
            <a:ext cx="2979738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0DAB449-7CA1-4C29-AA19-CB90F0377A7D}" type="datetimeFigureOut">
              <a:rPr lang="en-GB"/>
              <a:pPr>
                <a:defRPr/>
              </a:pPr>
              <a:t>20/03/2025</a:t>
            </a:fld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50888"/>
            <a:ext cx="4997450" cy="3749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7388" y="4751388"/>
            <a:ext cx="5502275" cy="450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99600"/>
            <a:ext cx="2979738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5725" y="9499600"/>
            <a:ext cx="2979738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909BA28-6280-4C1B-A916-77B88179FD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This page could be “lift the flaps”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Flaps to stick on to previous page.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This page could be made as a lift the flaps (i.e. the bug on the flap, the words underneath).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A7F7A-F0F1-4C0E-8A3C-9EE08879F1B5}" type="datetimeFigureOut">
              <a:rPr lang="en-GB"/>
              <a:pPr>
                <a:defRPr/>
              </a:pPr>
              <a:t>20/03/2025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48AA1-E153-4137-9BB4-BF7DF551B3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509B4-72DE-4D62-A3DA-6895B8B36224}" type="datetimeFigureOut">
              <a:rPr lang="en-GB"/>
              <a:pPr>
                <a:defRPr/>
              </a:pPr>
              <a:t>20/03/2025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6F46E-98D8-4455-A9C8-D9C5A4C60D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936B6-F612-4915-98FD-5DD1E7D48B5D}" type="datetimeFigureOut">
              <a:rPr lang="en-GB"/>
              <a:pPr>
                <a:defRPr/>
              </a:pPr>
              <a:t>20/03/2025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BC85C-12CC-45E4-87F3-523C1F39213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BB54B-3F29-4622-98D3-B8A307D88653}" type="datetimeFigureOut">
              <a:rPr lang="en-GB"/>
              <a:pPr>
                <a:defRPr/>
              </a:pPr>
              <a:t>20/03/2025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AC3C4-151B-4791-BEB3-C045030F425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D0A76-7457-47D4-B4FE-CC673F1020A3}" type="datetimeFigureOut">
              <a:rPr lang="en-GB"/>
              <a:pPr>
                <a:defRPr/>
              </a:pPr>
              <a:t>20/03/2025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A1A5E-01D9-44AB-A04D-40EA376890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84CB9-9582-4CE2-9B31-C5906BA827FC}" type="datetimeFigureOut">
              <a:rPr lang="en-GB"/>
              <a:pPr>
                <a:defRPr/>
              </a:pPr>
              <a:t>20/03/2025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BDFC0-4C39-42F6-AF8D-633A77777B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D8185-3F3E-48C1-9028-5122D627600B}" type="datetimeFigureOut">
              <a:rPr lang="en-GB"/>
              <a:pPr>
                <a:defRPr/>
              </a:pPr>
              <a:t>20/03/2025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31319-1BEB-4E8D-BA0C-33950B96E1D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85368-F57F-4F54-9455-2D571017CFC2}" type="datetimeFigureOut">
              <a:rPr lang="en-GB"/>
              <a:pPr>
                <a:defRPr/>
              </a:pPr>
              <a:t>20/03/2025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F638A-7FF4-48C0-BD01-D405BFE666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884FD-06B7-4C65-ABE5-EB0B1D5AA087}" type="datetimeFigureOut">
              <a:rPr lang="en-GB"/>
              <a:pPr>
                <a:defRPr/>
              </a:pPr>
              <a:t>20/03/2025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CF861-A7A5-4BCB-B046-B69E1C3158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AFF41-FFF2-47CD-AF16-6E406A13315B}" type="datetimeFigureOut">
              <a:rPr lang="en-GB"/>
              <a:pPr>
                <a:defRPr/>
              </a:pPr>
              <a:t>20/03/2025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5A131-E904-4D0D-9A86-FC55887CA0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86965-31B2-4A74-86E3-346EFCBD47AE}" type="datetimeFigureOut">
              <a:rPr lang="en-GB"/>
              <a:pPr>
                <a:defRPr/>
              </a:pPr>
              <a:t>20/03/2025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41B1-7DD0-4FD8-BDD8-291C39BE43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6728449-CFEB-4968-9D4F-2A70A79FD4C2}" type="datetimeFigureOut">
              <a:rPr lang="en-GB"/>
              <a:pPr>
                <a:defRPr/>
              </a:pPr>
              <a:t>20/03/2025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25D5D73-D337-4F31-B9FB-90985CC816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dsforlife.org.uk/family-mealtime-chat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5" descr="9k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39" name="AutoShape 7" descr="9k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0" name="AutoShape 9" descr="Z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1" name="AutoShape 11" descr="9k="/>
          <p:cNvSpPr>
            <a:spLocks noChangeAspect="1" noChangeArrowheads="1"/>
          </p:cNvSpPr>
          <p:nvPr/>
        </p:nvSpPr>
        <p:spPr bwMode="auto">
          <a:xfrm>
            <a:off x="157163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0" y="357188"/>
            <a:ext cx="9144000" cy="1189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7200" b="1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Time to Talk</a:t>
            </a:r>
            <a:endParaRPr lang="en-GB" sz="5400" b="1">
              <a:effectLst>
                <a:outerShdw blurRad="38100" dist="38100" dir="2700000" algn="tl">
                  <a:srgbClr val="C0C0C0"/>
                </a:outerShdw>
              </a:effectLst>
              <a:latin typeface="Century Gothic" pitchFamily="34" charset="0"/>
            </a:endParaRPr>
          </a:p>
        </p:txBody>
      </p:sp>
      <p:sp>
        <p:nvSpPr>
          <p:cNvPr id="2" name="TextBox 5"/>
          <p:cNvSpPr txBox="1"/>
          <p:nvPr/>
        </p:nvSpPr>
        <p:spPr>
          <a:xfrm>
            <a:off x="0" y="5373688"/>
            <a:ext cx="9144000" cy="768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Make the most of mealtimes</a:t>
            </a:r>
          </a:p>
        </p:txBody>
      </p:sp>
      <p:pic>
        <p:nvPicPr>
          <p:cNvPr id="14344" name="Picture 2" descr="https://encrypted-tbn0.gstatic.com/images?q=tbn:ANd9GcQks6av7XJkgC1unyAY_VCjoDA5uRzw3g6WHvkU0QesDgR92n1Bu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00" y="1844675"/>
            <a:ext cx="2232025" cy="3354388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3" descr="ANd9GcTDu25iHioBCPgqsK01CyNACTkMC81DV0LrWnbFTPgdBG_ZAUD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275" y="5300663"/>
            <a:ext cx="12954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2" name="Picture 20" descr="ANd9GcSOlmmq1jEQ7r3eiRhEv82tXiitfrfKEmxdBlYD7mpRQ-heGsa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725" y="5302250"/>
            <a:ext cx="1150938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TextBox 6"/>
          <p:cNvSpPr txBox="1">
            <a:spLocks noChangeArrowheads="1"/>
          </p:cNvSpPr>
          <p:nvPr/>
        </p:nvSpPr>
        <p:spPr bwMode="auto">
          <a:xfrm>
            <a:off x="0" y="26035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Clr>
                <a:schemeClr val="tx1"/>
              </a:buClr>
            </a:pPr>
            <a:r>
              <a:rPr lang="en-GB" sz="3200" b="1">
                <a:latin typeface="Century Gothic" pitchFamily="34" charset="0"/>
              </a:rPr>
              <a:t>Talk at tea-time</a:t>
            </a:r>
          </a:p>
        </p:txBody>
      </p:sp>
      <p:sp>
        <p:nvSpPr>
          <p:cNvPr id="25604" name="AutoShape 33" descr="9k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5605" name="Text Box 29"/>
          <p:cNvSpPr txBox="1">
            <a:spLocks noChangeArrowheads="1"/>
          </p:cNvSpPr>
          <p:nvPr/>
        </p:nvSpPr>
        <p:spPr bwMode="auto">
          <a:xfrm>
            <a:off x="0" y="472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b="1">
                <a:latin typeface="Century Gothic" pitchFamily="34" charset="0"/>
              </a:rPr>
              <a:t>Sit face to face – reduce distractions as much as you can</a:t>
            </a:r>
          </a:p>
        </p:txBody>
      </p:sp>
      <p:sp>
        <p:nvSpPr>
          <p:cNvPr id="25606" name="AutoShape 55" descr="9k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pic>
        <p:nvPicPr>
          <p:cNvPr id="25607" name="Picture 14" descr="ANd9GcTuPxRdxKivFofqFbyN2oJD-vzDMGhY6821zyW3-kAOQ8Nh1E9PSQ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25" y="692150"/>
            <a:ext cx="2332038" cy="17399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5608" name="Text Box 40"/>
          <p:cNvSpPr txBox="1">
            <a:spLocks noChangeArrowheads="1"/>
          </p:cNvSpPr>
          <p:nvPr/>
        </p:nvSpPr>
        <p:spPr bwMode="auto">
          <a:xfrm>
            <a:off x="250825" y="1052513"/>
            <a:ext cx="24479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>
                <a:latin typeface="Century Gothic" pitchFamily="34" charset="0"/>
              </a:rPr>
              <a:t>Mealtimes are great for chatting about your day</a:t>
            </a:r>
            <a:endParaRPr lang="en-US" sz="2400">
              <a:latin typeface="Century Gothic" pitchFamily="34" charset="0"/>
            </a:endParaRPr>
          </a:p>
        </p:txBody>
      </p:sp>
      <p:sp>
        <p:nvSpPr>
          <p:cNvPr id="25609" name="Text Box 40"/>
          <p:cNvSpPr txBox="1">
            <a:spLocks noChangeArrowheads="1"/>
          </p:cNvSpPr>
          <p:nvPr/>
        </p:nvSpPr>
        <p:spPr bwMode="auto">
          <a:xfrm>
            <a:off x="6372225" y="2420938"/>
            <a:ext cx="244792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>
                <a:latin typeface="Century Gothic" pitchFamily="34" charset="0"/>
              </a:rPr>
              <a:t>Eating together helps children learn to be sociable and to try new foods</a:t>
            </a:r>
            <a:endParaRPr lang="en-US" sz="2400">
              <a:latin typeface="Century Gothic" pitchFamily="34" charset="0"/>
            </a:endParaRPr>
          </a:p>
        </p:txBody>
      </p:sp>
      <p:sp>
        <p:nvSpPr>
          <p:cNvPr id="25612" name="AutoShape 25" descr="9k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pic>
        <p:nvPicPr>
          <p:cNvPr id="25613" name="Picture 27" descr="ANd9GcRXzmRd3-A5RLQXgvsvWCxWioZkjtKgfMoUfW6k9aDt2jKbvThH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32138" y="5516563"/>
            <a:ext cx="704850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5" name="Picture 30" descr="ANd9GcTMSEE2EvYGCA8PZHuVWNOwQkArQ4sx45flj2qHdfP1ZKMu43eT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9750" y="2708275"/>
            <a:ext cx="1800225" cy="18002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5616" name="AutoShape 32"/>
          <p:cNvSpPr>
            <a:spLocks noChangeArrowheads="1"/>
          </p:cNvSpPr>
          <p:nvPr/>
        </p:nvSpPr>
        <p:spPr bwMode="auto">
          <a:xfrm>
            <a:off x="3203575" y="1989138"/>
            <a:ext cx="2663825" cy="252095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GB" sz="2000" b="1">
                <a:latin typeface="Century Gothic" pitchFamily="34" charset="0"/>
              </a:rPr>
              <a:t>Family meals are</a:t>
            </a:r>
          </a:p>
          <a:p>
            <a:pPr algn="ctr">
              <a:spcBef>
                <a:spcPct val="50000"/>
              </a:spcBef>
            </a:pPr>
            <a:r>
              <a:rPr lang="en-GB" sz="2000" b="1">
                <a:latin typeface="Century Gothic" pitchFamily="34" charset="0"/>
              </a:rPr>
              <a:t>important for lots</a:t>
            </a:r>
          </a:p>
          <a:p>
            <a:pPr algn="ctr">
              <a:spcBef>
                <a:spcPct val="50000"/>
              </a:spcBef>
            </a:pPr>
            <a:r>
              <a:rPr lang="en-GB" sz="2000" b="1">
                <a:latin typeface="Century Gothic" pitchFamily="34" charset="0"/>
              </a:rPr>
              <a:t>of different cultures</a:t>
            </a:r>
          </a:p>
          <a:p>
            <a:pPr algn="ctr">
              <a:spcBef>
                <a:spcPct val="50000"/>
              </a:spcBef>
            </a:pPr>
            <a:r>
              <a:rPr lang="en-GB" sz="2000" b="1">
                <a:latin typeface="Century Gothic" pitchFamily="34" charset="0"/>
              </a:rPr>
              <a:t>– whatever is on the </a:t>
            </a:r>
          </a:p>
          <a:p>
            <a:pPr algn="ctr">
              <a:spcBef>
                <a:spcPct val="50000"/>
              </a:spcBef>
            </a:pPr>
            <a:r>
              <a:rPr lang="en-GB" sz="2000" b="1">
                <a:latin typeface="Century Gothic" pitchFamily="34" charset="0"/>
              </a:rPr>
              <a:t>menu!</a:t>
            </a:r>
            <a:endParaRPr lang="en-US" sz="2000" b="1">
              <a:latin typeface="Century Gothic" pitchFamily="34" charset="0"/>
            </a:endParaRPr>
          </a:p>
        </p:txBody>
      </p:sp>
      <p:sp>
        <p:nvSpPr>
          <p:cNvPr id="25618" name="Text Box 40"/>
          <p:cNvSpPr txBox="1">
            <a:spLocks noChangeArrowheads="1"/>
          </p:cNvSpPr>
          <p:nvPr/>
        </p:nvSpPr>
        <p:spPr bwMode="auto">
          <a:xfrm>
            <a:off x="0" y="638175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>
                <a:latin typeface="Century Gothic" pitchFamily="34" charset="0"/>
              </a:rPr>
              <a:t>Phones, radio and tv in the background can make it difficult for children to concentrate</a:t>
            </a:r>
            <a:endParaRPr lang="en-US" sz="160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0" y="260350"/>
            <a:ext cx="9144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6000" b="1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Time to Talk Champion</a:t>
            </a:r>
            <a:endParaRPr lang="en-US" sz="6000" b="1">
              <a:effectLst>
                <a:outerShdw blurRad="38100" dist="38100" dir="2700000" algn="tl">
                  <a:srgbClr val="C0C0C0"/>
                </a:outerShdw>
              </a:effectLst>
              <a:latin typeface="Century Gothic" pitchFamily="34" charset="0"/>
            </a:endParaRPr>
          </a:p>
        </p:txBody>
      </p:sp>
      <p:sp>
        <p:nvSpPr>
          <p:cNvPr id="11" name="Rounded Rectangle 10"/>
          <p:cNvSpPr>
            <a:spLocks noChangeArrowheads="1"/>
          </p:cNvSpPr>
          <p:nvPr/>
        </p:nvSpPr>
        <p:spPr bwMode="auto">
          <a:xfrm rot="-5400000">
            <a:off x="3023394" y="1664494"/>
            <a:ext cx="3108325" cy="3036887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7651" name="TextBox 11"/>
          <p:cNvSpPr txBox="1">
            <a:spLocks noChangeArrowheads="1"/>
          </p:cNvSpPr>
          <p:nvPr/>
        </p:nvSpPr>
        <p:spPr bwMode="auto">
          <a:xfrm>
            <a:off x="3059113" y="2997200"/>
            <a:ext cx="3000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>
                <a:latin typeface="Comic Sans MS" pitchFamily="66" charset="0"/>
              </a:rPr>
              <a:t>Photo</a:t>
            </a:r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0" y="5157788"/>
            <a:ext cx="914400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800">
                <a:latin typeface="Comic Sans MS" pitchFamily="66" charset="0"/>
              </a:rPr>
              <a:t>Do you have questions about your child’s talking? </a:t>
            </a:r>
          </a:p>
          <a:p>
            <a:pPr algn="ctr"/>
            <a:endParaRPr lang="en-GB" sz="2800">
              <a:latin typeface="Comic Sans MS" pitchFamily="66" charset="0"/>
            </a:endParaRPr>
          </a:p>
          <a:p>
            <a:pPr algn="ctr"/>
            <a:r>
              <a:rPr lang="en-GB" sz="2800">
                <a:latin typeface="Comic Sans MS" pitchFamily="66" charset="0"/>
              </a:rPr>
              <a:t>Have a chat with me!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357188"/>
            <a:ext cx="9144000" cy="1189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7200" b="1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Question Time!</a:t>
            </a:r>
            <a:endParaRPr lang="en-GB" sz="5400" b="1">
              <a:effectLst>
                <a:outerShdw blurRad="38100" dist="38100" dir="2700000" algn="tl">
                  <a:srgbClr val="C0C0C0"/>
                </a:outerShdw>
              </a:effectLst>
              <a:latin typeface="Century Gothic" pitchFamily="34" charset="0"/>
            </a:endParaRPr>
          </a:p>
        </p:txBody>
      </p:sp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755650" y="1412875"/>
            <a:ext cx="7561263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GB" sz="3200" b="1">
              <a:latin typeface="Century Gothic" pitchFamily="34" charset="0"/>
            </a:endParaRPr>
          </a:p>
          <a:p>
            <a:pPr algn="ctr"/>
            <a:r>
              <a:rPr lang="en-GB" sz="3200" b="1">
                <a:latin typeface="Century Gothic" pitchFamily="34" charset="0"/>
              </a:rPr>
              <a:t>What helps children to enjoy mealtimes? </a:t>
            </a:r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468313" y="3357563"/>
            <a:ext cx="821055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lphaLcParenR"/>
            </a:pPr>
            <a:r>
              <a:rPr lang="en-GB" sz="3200" b="1">
                <a:latin typeface="Century Gothic" pitchFamily="34" charset="0"/>
              </a:rPr>
              <a:t> Sitting with them</a:t>
            </a:r>
          </a:p>
          <a:p>
            <a:pPr marL="342900" indent="-342900">
              <a:buFontTx/>
              <a:buAutoNum type="alphaLcParenR"/>
            </a:pPr>
            <a:r>
              <a:rPr lang="en-GB" sz="3200" b="1">
                <a:latin typeface="Century Gothic" pitchFamily="34" charset="0"/>
              </a:rPr>
              <a:t> Offering some choices</a:t>
            </a:r>
          </a:p>
          <a:p>
            <a:pPr marL="342900" indent="-342900">
              <a:buFontTx/>
              <a:buAutoNum type="alphaLcParenR"/>
            </a:pPr>
            <a:r>
              <a:rPr lang="en-GB" sz="3200" b="1">
                <a:latin typeface="Century Gothic" pitchFamily="34" charset="0"/>
              </a:rPr>
              <a:t> Talking about what they are tasting</a:t>
            </a:r>
          </a:p>
          <a:p>
            <a:pPr marL="342900" indent="-342900">
              <a:buFontTx/>
              <a:buAutoNum type="alphaLcParenR"/>
            </a:pPr>
            <a:r>
              <a:rPr lang="en-GB" sz="3200" b="1">
                <a:latin typeface="Century Gothic" pitchFamily="34" charset="0"/>
              </a:rPr>
              <a:t> All of the above!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333375"/>
            <a:ext cx="91440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7200" b="1">
                <a:effectLst>
                  <a:outerShdw blurRad="38100" dist="38100" dir="2700000" algn="tl">
                    <a:srgbClr val="FFFFFF"/>
                  </a:outerShdw>
                </a:effectLst>
                <a:latin typeface="Century Gothic" pitchFamily="34" charset="0"/>
                <a:ea typeface="Aharoni"/>
                <a:cs typeface="Aharoni"/>
              </a:rPr>
              <a:t>Did You Know?</a:t>
            </a:r>
          </a:p>
        </p:txBody>
      </p:sp>
      <p:sp>
        <p:nvSpPr>
          <p:cNvPr id="16386" name="AutoShape 5" descr="Z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387" name="AutoShape 7" descr="2Q=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388" name="AutoShape 11" descr="Z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389" name="AutoShape 13" descr="2Q=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390" name="AutoShape 6" descr="data:image/jpeg;base64,/9j/4AAQSkZJRgABAQAAAQABAAD/2wCEAAkGBhIQDxUUERQVEBQVGBgWEhcVFhMWFRUWFBQVFRUXHBYaHCceFxwjGhIUHy8gIyoqLSwsFR4xNTAqNSYsLCkBCQoKDgwOGA8PGjIlHyUxNC8qNTUuLCk0LTAvNCwsLSosNCwsLC0sLDUsKSwpLC0uLDQsLCwsLDApLi8pLy01LP/AABEIAJYBTwMBIgACEQEDEQH/xAAcAAEAAwEAAwEAAAAAAAAAAAAABQYHBAECAwj/xABCEAABAwICBgcEBwcEAwEAAAABAAIDBBEhMQUGEkFRYQciMnGBkaETQlKxM2JygpLB0RQjorLC4fAkg9LxQ1NjFv/EABsBAQACAwEBAAAAAAAAAAAAAAAEBQIDBgEH/8QANREAAQMCAwMLAwQDAQAAAAAAAAECAwQRBSExEpHRBiIyQVFhcYGhscET4fAVQlJTI5LxFP/aAAwDAQACEQMRAD8A3FU7TnSZTwOLIgahwwJaQIwft47XgLc1G9Jetbmn9lhNiRecjOxyj8RieRA3lZqoE9SrV2WHV4VgjZWJNUaLomnmpcavpSrH9gRRDk0uPm429Fwu6Qq8n6e3cyL/AIqzah6uUFVT7bo/aStOzKHucQDuIaLCxGOIO8blco9WqRosKeEf7bD8wvGxyvTa2jbPW4fSvWL6GaZZonzcoGqvSFVPqo4pyJmSODOy1rmlxsCC0C+Od911qK46fQ1PG4OZDExwyc2NjSPEBdilxMc1LOW5z9fUQzvR0LNlLZ/iBERbSvCIiAIiIAiIgCIiAIiIAiIgCIiAIiIAiIgCIiAIiIAiIgCIiAIiIAiIgMc1y0ZWyVkrnxTPaHH2Zax7mCO/UsQLDC1+d1C0+mKqndZks0RG7aeP4Th6LfVV9eNO0sEWxNGyokcOpGQD94nNo55ncoElOiXftWOtosYdJsU/0Ud1ZcFyKtoLpTlYQ2qaJW73tAa8cy3J3hbxWl0lWyVjXxuD2OF2kZEFfnt7tokgAXubC9hyFyTbvKvfRbp8sldTPPVeC+O/uvAu4dxFz3t5rGnqF2tlxuxfCI0iWeBLKmap1W+LFNrqh1TUvfm6WQkffdZo9QFf9dNTWR6OjMQ61MOuQMXtd9I4/es7kLqj/sr6Wtax7TtxytsLYu2ZBskcQQBbvW8SRhzS1wuCCCDkQcCF5Txo9Ho7UzxesdTPp3RdFM/HRPZfUwzVfWF1DUCQXLT1ZW/E39RmP7rb6OsZNG2SNwcx4u0jeCsL1k0MaOqfEcgbxnix2LT+XeCpfUjXI0T9iS7oHnHeY3H3wOHEeOeeMEv012HaGzFsPStjSogzdb/ZOP8Aw2NF6QzNe0OYQ5rgC0g3BByIK91aHDKlslCIiHgREQBERAEREAREQBERAEREAREQBERAEREAREQBERAEREAREQBERAEXNX6RjgjMkzxGwZk/IbyeQWXa19IslTeOnvDFkXZSPHh2RyGPE7lplmbGmZY0OHTVjrMTLrXq+69xZNbukRlPeKmIklyc7NkZ/qdyyG/gsvkkknluS6WR55uc5xwA59y+TGEkAAknAAYkk4AALWtRtSBStE0wBncMBmIgdw+txPgN94CbdQ7uOuclNg0F0zcu9V+E/NRqvqCyCmf7cB00zCx+REbXDsjnxPEcAsppal0Uge02c29j3gtPzK/QVVGXRuDTsuLSGngSCAfArMNXejWo9uDVNDIm3vZzXF5sQLAE2FzfG2S2zwrzWsQrsLxJqpPLUv1tlvyRNye5qD6dpcHFrS4ZEgEjuO5fREVgclcpnSZq/wC3pxMwXfDcutmYz2vw9r8SyVfoxzQRY4g4EHesP1x1eNFVOYB+7d1oj9Uns97Th5Heq6risu2nmdnyertpq0ztUzb4dafJ26na7vonbEl5ICcW72E5ub+bfzz12irY5oxJE4PY4XBGX9jyX56Utq7rPNQv2ojdp7cbuy79DzHrktcFQrOa7QlYpgzam8sOT/Rfv37zdkUNq7rXBWsvGdl4HXjdbbb/AMhzHoplWjXI5LocLLE+JyskSyoERF6awiIgCIiAIiIAiIgCIiAIiIAiIgCIiAIiIAiIgCIiAIiitOazU9G28z7O91jcXu7m/mbBeKqIl1Nkcb5HI1iXUlVVNZekKCluyO082VmnqNP1nfkMe5UfWPpCqKq7I/8ATxHCzT13D6z/AMhbxVVUCWr6mHWUHJ7R9TuT5XhvJDTGnZquTbneXfCMmtHBrd3zXFHGXODWgucTYAC5JOQA3le1NTPleGRtL3ONmtAuSVrmpmo7aMCSWz5yM82xg7m8+LvAYZxo43Su9y7ra2HD4kS2f7UT8yQ+OpGoopQJpwHTnsjMRA/N3E7shxNyRFbMYjEsh88qamSpkWSRbr7dyBERZkcIiIAoHXLVwVtMWj6RnWiP1rYtvwcMPI7lPIsXNRyWU2wzOhkSRmqH51ILXWIsQbEEYgjAghdw0YZWbcI2rdtgxc3mBm5vqrh0maq7Lv2qIdV1hOBuOQf3HAHnY7yqTo6vdDIHsNiPXkqhWbDtl+h9FjqVqoEnp153Z7tX4X4PhBO5jg5jixwxa5pIIPEELQNW+lEizKwbQyErRj95gz72+SO1dg0rD7aAiGoH0gtZjzxc0dk8SPI3Co2k9FS00mxMwxu3XyI4g5OHMLK0kC3TT0NKOpMUasciWemqaOTw/LdqG90ddHMwPie2RpyLTcf98l91+ftGaYmpn7cEjozvtk7kWnB3ir9oPpWabNq2bJ/9kYu3vLMx4X7lMjqmuydkc7WYBPDzoecnru6/LcaGi5dH6UhqG7UMjZB9Ug27xmDyK6lKRb6HPuarVs5LKERF6YhERAEREAREQBERAEREAREQBERAERQ+mdbKWkv7WQbXwN6z/wAIy8bLxXI1LqbI4nyu2WIqr3Ewo/S+noKRu1PI1nAZud3NGJWc6b6UZ5btp2inb8Rs6Q/0t9e9UyeodI4ue5z3HNziST3k4qFJVomTMzpKPk7I/nVC7KdiZrwT1LtrB0oyyXbSt9i343WMh7hkz1PcqRLK57i5xLnHElxJJPEk4leA0rwoL5HPzcp1lNSwUzdmFtvfzULq0ZouWplEcLS9x8gN5J3AcV2au6szV0mzGLNHbkPZb+p5D0zWxav6uw0UWxEMT23ntPPEn5DILbDAsma6EDEsWjo02W5v7Ozx4HFqnqdFQsvhJM4dd9svqt4N9Tv4CwoitWtRqWQ4CaZ871kkW6qERFkaQiIgCIiAIiID0mha9pa4BzXAhwORBFiCsV1x1XdQz2FzE+5idy3sJ4j1GPFbauHTOiI6uF0Uou12R3tcMnDgQtE8KSN7y1wvEXUUt16K6p8+JimgtOSUsofGftDcQr5pjSMWkIY3bNx1g4EGwPVyO4+oVB09oKWjmMcg5scMnt3OH5jcV66M0q+F2GLT2m7jz5HmoUMyxrsP0OoxHDm1bUqaZedqip1/fsXyXusVb0cSmFstMfagi5jNg8WJGBydllge9VGeBzHFr2ljhmHAgjvBxW0am6binpw1h6zb3BzxJOXiu/TWgoKphE0bZLA7JycO5wxC3PpWuzYpWUuPTQL9Oqbe3kqcfQwmmqnxODo3OjcMnNJafMK2aK6T6qKwlDahv1uq/wDEMD4helVqP7Rw/Y3l5ILvZy2Dm23B4wd5BVzSGipqd2zNG6I7toWB7jkfBRFSWHuOgbJQ4i22TvRU+dxqmjOk2jlsJC6nd9cXb+Jt/Wys1JXxTC8T2SDixwd8l+el7xSuabtJaeLSQfMLc2scnSS5Wz8nIXZxOVvqnwp+ikWIUWvNdFlO544SWf6uF/VTtJ0tTj6WGOT7Jcw+u0FIbVxrrkVEvJ6qZ0bO87e9jUkVFpulqnP0kUrO7YePmCpODpHoHZyln2o5B8gVuSeNesrn4ZVs1jXyS/tcs6KGh1xoXZVMQ+04N/msupmnqZ2U8J7pGfqs0e1esjOp5m6sVPJTvRcrdKQnKWM/fZ+qO0nCM5Yx99v6r26Gv6b+xTqRRk+s9IztVEI/3GE+QKi6rpIoWZSOkPBjHH1IA9VisjE1U3x0dRJ0I1XyUs6LO67pcbiIYCeBkcB/C2/zVb0j0h1s17SCEcIgG/xG7vVaHVUaaZlnDgFXJ0kRvivC5r9bpGKBu1LIyIcXOA+eaqmlOlKmjuIWundxtsM83Y+QWUzTOe7ae4vccy4knzOK9FGfWOXopYvKfk5AzOVyu9E4+pY9Ma/VlTcbfsWH3Yrt83do+fgq6pbReqtTUDaZGWxjEyP6jAONzi7wBXdFouCls+ciYjEMx2XfdBuR3kBadiSTnLvUsFqqSj/xRpzv4tS6+f3Uh9G6GmqCfZMJA7TjZrG/aecB810TRQQYAipk3nEQtPIZyHmbDkV9NL6ySzjZ+jjHZjZZrQO4WCi4YHSPDWNL3ONmtaCSTyCxXZbk3M3s+tKm1LzW9ifK8N6niaYuNyb/AOencrTqjqDJV2klvFBuOT5PsjcPrHwvusWqfRs2O0tYA9+bYsCxv2tzzyy71fgFLhplXnPKDEccaxFipd/DjuOehoI4IxHE0MY3ID/MTzXQiKw0OPVyuW66hERDwIiIAiIgCIiAIiIAiIgIvWHV6KthMcgsc2PHaY7iPzG9YtpvQktHMY5RY5tcOy8fE07x8lvqjtOaCirIjHM24za4dph4tO781GngSTNNS7wvFXUa7D82L6d6cDDqDSD4Xh8bi1w4b1o+rvSB7QbEoud+W13jc75qj6y6qzUMlnjajJ6kgHVdyPwu5eV1EMkty5qDHK+FbKdRV4fT4hGkjFz6lT54aoatq4f9U3ud/Kf0Vwnga9pa9oe05hwBB8Csa0RrU+Nw2yTbJ47Q7/i/zNadoDWaOpaBtDa5ZO7uB5KyZK2RMjiqqhnpHc9MupU0I7SvRtRy3LGup3f/ADPV/AbjysqD/wDiZXuDYHNkJBNj1DhuxwPmFtJVN1ewqm/eH8JWLqeN3USIMYq4ckfdO/P7+pm9fq5VQfSwSNHHZJb+Jtwo1fo1cNboOnm+lhjk5uY0nztdRnUX8VLmLlL/AGx7l+F4mAItY1g1IoY2teInNBdZ2w94wIOQJIGSi6Lo1gqGF8cssY2iAHBj8ABwA4rStJIhYx8oKN2t08U4XM8Xiy0Kbohf7lS0/ajI+Tlyv6JqndLCe/2g/pKwWnkTqJbcYonaSJuVPgo9ksrPpHo+qYLbbojtXtsuecu9o4r70PRnVSsDw+EA3tdz74G25nJefQk7DP8AVaP+xCoor/B0Ryntzsb9ljnfMhS1H0T0zfpJJZO7ZYPQE+qySmkXqI8mOUTP338EUypdej9EzVDg2GN0hPAYeZwWzU2qFHA0lkDLgHFw2zgOLr2UBomtEDzIRcNad4Gdhmcs1vbR/wAlKublKmkMe/gnEiNF9FEz7GokbCPhZ13eeDR6qyx6A0do1u25rXPHvSEPf4A9VveAFAaa6SHm7Yf4bgfizPhZUmt0i+V13uLj6DwXquhi6KXUxjhxHEM5nbDexMvTiWrWTpAfPdsXUZ/mNt/j5KnSzlxJJJJzJxK8wQPkeGsaXudg1rQST3ALQtWei/KStPMRNP8AO4fIee5aLyTqWezR4VHddd6r+bipau6qT1rv3Y2WA9aR19gch8R5DxstZ1c1TgoW/uxtSEdeR3aPIfCOQ9VLwQNY0NY0MaBZoaAABwAGS91Pip2x56qcpiGLzVfNTms7O3x7fYIiKQU4REQBERAEREAREQBERAEREAREQHBpSZ0ey9uQNnDcQcv85r7UVe2UYYHeDmF9Z4Q9paciFVntdE+3Zc05hAWeqpGSsLJGh7HCzmuFwVmWtHRo+K8lJeVmZjzkb3fGPXvV+oNNh2EnVPHcf0UqtUkTZEzJ9FiE1G68a5dadSn50xBscLZg7l96arcw3Y4tPL/MVsusOpVNW3c5vs5N0jLB33hk7xx5hZpp3UOqpbnZ9tGPfjBNh9ZubfUc1XPgfHmmh2lLilLWpsOycvUvX8L7krorpLnjAbLZ4+K1z5XHzUpq/peIztfti1yXZ3Fwfdz3rNQ5ezX+CyZVuTXMjVWAQyZx81d6buCn6EgqmPF2ODu4g/8AS+qwek09PHbZeTbjj65jzVgoukqoZg7reR+Yv6qW2qYuuRQzYHVM6NneC8bF/wBah/p/vD5FemqR/cu+2f5WqpVPSEyePYkGxkb7JzB5E8116C10ghaWlwcCb57JGAGRHJbUkYuilc+iqGdKNdyl+RV5mvVIR27eLP8AkvLteKYe9fxYP6lntJ2mj6UiftXcfPXA/RD7X9KlNAC1NH3H1cSqhp/WqCYtIe1uzcWuHHdubdR0vSEWRhkZNmiwsA2/3jj5BYLKxNVN8dDUS9Fi7re5psszWi7iGjiSAPVRNfrbTwi5dfuwHmbX8FlFdrVNIb32efad5lREtQXG7iXHiSSo76tqdEuqbk9M/OVbeGa8Pcven+kkvBZC2wOBOOPjmfCypVZpJ8p67ieAyA8Fy3urLoPo+qqmznN/Z4z70gIJHJmZ8bBRFkkmWyHQRUdHhzdt1k7118vshWS5WvV7o7qKmzpP9PGd7h13Dkzd3m3itA0BqPTUdnBvtZB/5H2JB+qMm+GPNWFSI6TreU9Zyh/ZTJbvX4TjuIvQerdPRttCyxPaecXu73fkLBSiLw1wOWKnIiIlkOVkkfI5XPW6qeURF6YBERAEREAREQBERAEREAREQBERAEREAUdpbR3tBtN7Q9RwUiiAppC7KLSj48O03gfyO5Sek9E7fWZg7eNzv7qAc0g2IsRmEBaKTSLJMjY8Dn/ddSpoKkKXTb2YO6455+aA+2mdS6SquXxhrz78fUd42wd4gqlaU6KJm3NPI2Ubmv6jvPFp9FotNpaN+/ZPB2HrkuxaXwMfqhZU2K1VNkx107FzT7eRgekNXqmn+lhkYBv2SW/iFx6qPDl+jFG1urdLN9JBG48dkB34hiorqP8AipexcpUXKaPcvwvEwbbXnbWvVXRlQv7LZIvsPPydtKNm6I4j2J5G/aax3ystS0sqFgzHaJ2t08U4XMz2021oMnRC73akeMR/J68x9EJ96pHhF+Zesf8Azy9nsbv1ig/s9HcDPdteNpanS9E1M36SWWTu2WD5E+qnKDUqihxbAxx4vvIf4r2WaUsi65EaTH6RnQRXeVvfgY3o/Q09QbQxPl5tB2R3uOA8SrfonoolfY1MjYh8LOu/z7I9VqDWgCwFgMgMl5UhlIxOlmU1RyhqJMokRqb14ehDaG1RpaSxijBf8b+s/wAzl4WUyvjPWMZ2nAct/lmo2o1gHuNvzd+ilo1GpZCgklfK7akVVXvJhcNVpiNmR2zwH65KEfUyzG1y6+4ZeX6qUoNChvWk6x3DcP1XprPMAlnxf+7j4DAu8c7KSYwAWAsBkF7IgCIiAIiIAiIgCIiAIiIAiIgCIiAIiIAiIgCIiALkrtHNlGODtzh+fFdaICqVdA+I9YYbiMj+i51cnNBFjiFF1egmnGM7J4HL+yAgV94K17Oy4jlmPIpUUT4+00jnmPNfBAS8OsB99oPMYei7YtNRO3lvePzGCraIC2CtjPvt/EF7ftbPjb+IKoogLaayP42/iC9TpCIe+3zCqiICzO0xEPev3A/ovi/T8YyDj4AfMqvogJeTWF3utA7zdcU2k5X5uI5DD5L5Q0zn9lpd3ZeakabQDj2zs8hifPJARQFzxKkqPQbnYv6g4e9/ZTNNRMj7IseOZ8190B8aelbGLNFuPE95X2REAREQBERAEREAREQBERAEREAREQBERAEREAREQBERAEREAREQHghcc+iIn7tk8W4emSIgOCXV4+64HvFvUKPno3Mzt4X/AEREB8EREB7MZc2C7oNCvdvaPP8AREQHXHq8PeeT3AD53XXDoiJvu7R+tj6ZIiA7ALLyiIAiIgCIiAIiIAiIgCIiAIiIAiIgCIiAIiI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391" name="AutoShape 8" descr="data:image/jpeg;base64,/9j/4AAQSkZJRgABAQAAAQABAAD/2wCEAAkGBhISEBUUERAQFBAVFRAYFBcWFBQZFRUUFBAVFBQWFBYYGyYeFxkjGRUVHy8gIycpLCwsFR4xODAqNSYrLikBCQoKDgwOGg8PGSsjHyUpLCwsNSkxLC01KiwqLCwsKSwsKSwsLy0tNS0sLCwsKiwpLSkpLSwqKTUuLC4sLC0pNf/AABEIAHsBmgMBIgACEQEDEQH/xAAcAAEAAgMBAQEAAAAAAAAAAAAABgcEBQgDAQL/xABLEAABAwIBBggLBgIKAQUAAAABAAIDBBEFBhIhMVFxBxMyQWGBkbEIIkJDUnKCkqHB0RQjU2Ki0hYzJGNzk7LCw9Pi8OFEVFWUs//EABoBAQACAwEAAAAAAAAAAAAAAAABAwIEBQb/xAA0EQACAQICBQoGAwEBAAAAAAAAAQIDBAUREzFRkdEGEiEyQWFxgaHhFBUiQrHwQ1LBUzP/2gAMAwEAAhEDEQA/ALxREQBERAEREAREQBERAEREAREQBERAEREARfC62vUtfU5RUsf8yqpmetNG3vcgNii0v8bYd/8AI0P/ANmH9yyKbKWkk0R1dK8/lmjd3OQGyRfAV9QBERAERYGNY7T0kRlqZmRRDncdZ2NGtx6ACUBnoqNyl8I/SW0FKCOaSe+npETCLdbupQyr4csYebtqmRjYyGG362uPxQHUqLldnDfjI/8AWA74Kf8A21kw8PWLjXLA7fCz/LZAdPoubYvCJxMa46J2+KQd0gWfT+ElVj+ZR0rvVdI3vLkB0GipKl8Jdh/m4c4bSycO+Dox3re0PhDYY/RIyri6XRtcO1jyfggLQRRfC+E7C6jRFX09zqD3GJxOwCUNJKkzHggEEEHURqO4oD9IiIAiIgCIiAIiIAtTT5TwOrJKMuzamNrHhrtHGRuaDnx+kAbtPOC3ZpW2VScO+TsobDidKXNnpSGyOZyhGXXY8dDXFwPRJsBQFtooPwW8JDMUp7PzWVkQHHMGpw1CWMeiTrHknRzgmcIAiIgCIq44asvnUFIIoHZtVUZwa4HTHGND3jY43DRvJ8lAeuXPDTR4e90LAamqbocxjgGMOySTTZ3QASOey2vB9jdfWwfaauKCCGQXgiY1/GFh0iSR7naiNQDRcaecLmzg+wNtbilNBJpY+S7wfKYxrpXjrawjrXX7WgAAAADUBqG5AfUREAREQBERAEXwutr1KI4/wsYXSXD6tkkgv4kP3jrjmJb4rT6xCAl6KiMe8JF5uKKja0cz53Fx/u2EAH2iq6xzhLxOruJq2bMPkRni2W2Fsds7rugOosay0oaS/wBprII3DyS8GT+7bdx7FBMY8IjD47iniqKh3MbCNh63+N+lc5Er4gLZxXwjK59xBT00LdpzpHjrJDf0qJYjwrYtPy6+do2RlsX/AOYaotFA5xs1rnHYAT3LYwZNVL/NFo/MQ34HSocktZdToVavUi34IxKzE5pTeWaWQ7Xvc4/qJWMpLBkTIeXKxu4F3fZbCnyNhbynPf1gDsGn4qt1oI6NPBruf25eL/WQpFYseA04GiFnWL968anJinf5vNO1pI+GkfBYaeJtS5P10s1KOfnwIdh+O1MBvBUzxH+rkez/AAkK0cguHueFzYsSJmgNgJgBxsfS4D+Y39W/UoBiWSEjAXRHjG7LWeOrn6uxaAhXRkpajjXFtVt5c2rHL92nbWH4hHPE2WGRskTxdrmm7SOgrIXJWQHCTU4XL4hMlM43khcfFO1zD5D7c/Pzg6LXtiXDVhzKAVUcnGSOuI4LgS8YBpbI3TmAXF3aRbVe4vka5tsvuECDC6fPk8eZ1xDEDZzyOc+iwc7u86Fy9lTlbU4hOZqqQudpzWjQyNp8mNvkj4nnJK8co8op66ofUVL86R59lrRyWMHM0bOvSSSvmD4E+oOjxYxrce4bSobSWbLaVKdaShBZtmuAWdBgVQ/VC/rGaP1WU6w7C44B920B3O/W8+1rG4WCy1ryr7Eekt+T7azrS8lxfAhEeR1QdfFt3u+gK9m5Eyc8sf6vopiir00joxwO0WtN+fAiH8EP/FZ2OXjJkZMNTo3dZB+IU1RRppkywS0fY15sr2fJ2obrhcfVs7/CSsCSJzTZzSDsIIPxVor8yRhws4AjYQCPis1cPtRp1OT1N/8AnNrx6eBVq2mD5T1dIb01VPFpvZj3Bp9ZvJd1hS2pybp3+bDTtYS34DR8FqKrIn8KXqeP8w+itVaLOXWwO6p9McpeHvkSzAfCHrorCqihqW85txUnvNGZ+lWRgPDvhdRYSvkpnm2iVvi36JGXFul2aucqzJ+ePlRkja3xh8NXWtcrU09RyKlKdJ5Ti0+87aoMThnZnwTRSs9KN7Xt7WkhZK4jpK6SJ2fFJJG8anMc5ru1pBUwwXhlxWnc3+lumYDpZMA8OGwvIzx1OUlZ1YirrJPhyw+rAbO/7JObXbKfuyfyy8m3rZqsGCdr2hzHNc06Q5pBBHQRoKA9EREAXnPA17HMe0OY4FrmkXDmuFiCDrBBsvRY1dicMLc6aaKJu2R7WDtcQgOcstclKnJ/EGVdGXfZi8mF2kht9LqebaCL6+UOkG19ZG5WQ4jSMqIdF9EjL3McgAzmO3XBB5wQedRThD4Q8HfQzwSVMVQZI3BrITxhz7eIQ9t2tIcAbk83PqVMcFeX7sMrLvJNJLmtnbsF/FkaNrbneCRssB1ci/McgcA5pBaQCCDcEEXBB5wv0gC5U4ZsbNTjE+m7IS2BnQIh44/vDIetdVrivHqrjaqeQ63zTO96RzvmgMvIzKD7DXwVNiRFIC4DWWOBZIB05jnW6V2Bh2IxzxMlhe18T2hzHN1EH/urmXGWEYLPVSiKmhfLKdTWi5sNZPMANp0KcUEmPYBp4mVkDjdzHAS05PSWOIY7pBaTZAdPIqIpPCWkAHG4cxzucsnLR1Ncx3ethUeErAB93QTOdsdKxo7Q13cgLnX5e8AXJAA1k6hvXOWMeEPiElxTxU9OOY5pkeOt/i/pUCxrK2srD/SaqeUXvmuecwHoYPFHUEB0zj/C9hdJcOqmyyDyIPvDuzh4gO9wVa5QeEfM67aKlZGNNnzHPfvDG2a07y5VNh2G8brkijYNZe5o7G3uVIqXAqLQDM17v7VovuAKwlUUTftsPq3CzWSXe8vc1mPZbV1bf7VVzSNPkZ2bH1Rts34LSAKwocnqZuqFp33d3lZsVOxvIY1vqtA7lU7hdiOtDk9UfXml4ZvgV3T4PO/kwyHpsQO06FsqfI2d3KLGbzc/p0fFTZFW68uw6FPALePXbfp+7yN0+RUY5cj3bgGj43Wzp8n6dmqJpO113d+hbFFW6knrZ0qWH21Lq01+fyfGMAFgABsAsOwL6iLA3QiIoAREQBabG8nGTXc2zZdvM71vqtyiyjJxeaKa9CnXg4VFmisKmmdG4te0tcNYP/dIXkrGxXCI522eLOHJcNbfqOhRSLJSYzZjhZmsv8nN6OnoW5Cqmuk8VeYRWo1Eqa5yer346jwwLBTUP03EbeUf8o6e5T2GFrGhrQA0CwA5l+KSkbGwMYLNHx2k7SvZa1Spz2epw6wjaU9snrf+LuCIiqOkEREAREQBERAEReM9ZGzlyMbvcB3qSJSUVm3keyw63CIZeXG0naNDu0fNYVTlXTs1Oc8/lHzNlj/xrF+HL+n6qxQnrSOfWvrJ/RUnF+ph1+RZGmF9/wArtB6naj12UeqaR8bs17XNOwju2qXjLSD0Zfdb+5azHMpmTR5jIzpt4z7XGnyQL2PTdXwlUzyaPO31vh7i50amT2Lpz4fgjqzcOxqopzenqJoTtjkez/CQsJbTJ7JiqrpeKpIHyvtc2sGtG17nENaN5WweeN1TcLWLsFm4hMfWDHnte0le7+GXGTrr39UUA7o1usL8HvE5CONdTQN586Qvd1CMEHtCsHJ3we6CGzqp8tU8cx+7i91pzj1u6kBTLMsMZrH5jKvEJnnyIny3PsR/RbWk4GMZqPHfT5mdzzTMDjvFy4dYXTOG4TBTszKeGKKP0Y2NaN5AGk9Ky0BynjXA3itMwvdS8YwC5ML2yEewPH+ChK7iXN3hB4HHDiMcsbGsE8Wc/NFs6Vsjg5xG0gsvtIvrKAtHgOx01OERhxJdTvfASfRYGuj7GPa32VYCqLwbmn7BUnm+06N4hZfvCt1AfCuJa2IiZ7ecPeOsOIXba5xyTyO47KmaN7fuqaoqZ3Da1k14R1udHo2XQFtcFeQjcNomhzR9rlDXzu5wSLtjvsYDbfnHnU0REBGco+DjDq0Hj6WPjD5xgzJb7c9ts72rhUtltwC1VKHS0TjVQC5LLWnaPVGiT2dP5V0eiA4dc0g2III1g8xXxdTcIPBFS4kDIy0FZbRK0aJDzCZo5XrDxh0gWXOGU2SlTh8xhqoix2nNOtkjfSjdqcPiOcAoDUIvoW1oZaV/izRujPpsc7N62m9upQ3kXUqSqPm85Lx48TXwVb2ch72+q4juWwgypqW+czh+ZoPx1rcfwdC9t45nWOo+K4dosseTIh/kzMO9pHddVOdN6zrRsMRo9NPPLul7nyHLZ45cTDuJb33WdFlrEeUyRu7NPzC1EmR9QNXFu3O+oCxZMnKkeZcd1j3FY82ky1XWKUusm/GOfqkS2LKemd5y3rNcPlZZceKQu1TRH22/MqvpMOlbyopBvY76LHLSNaaCL1MsWO3EOipBeqLSa4HUQd2lfVVgcRqK92YhK3VLINz3D5rH4fvL48oo/dT9fYsxFXbMeqB5+TrN+9ercp6ked7Ws+ix0Ei9coKHbGXpxJ+igrcrqn0mH2G/JfsZY1GyM+z/AOVGgkWrHrV/23e5N0UJ/jOf0Yvdd+5ff4zn9GL3XfuTQSJ+eWvfuJqihX8Zz+jF7rv3L8nLKfZF7p+qaCQ+e2vfuJuigzsr6jawewPmvJ2VNSfO23MZ9E0EjB4/bLsluXEnyKvH5Q1J88/qsO5eD8UmOuaU+276rL4d7SqXKGl9sH6e5ZR0a1jyV8TeVLGN72/VVq+QnWSd5uvyslb95ry5RP7ae9+xYUuUdM3XM07g49wWJLllANQkd1AD4lQkBZEWGyu5MUh3Nd9FloYrWa7xy7qdEIryTf8ApIJsuPQhHtO+QHzWDNlfUO1Fjdzf3XXjFkzUu80R6xaO83WZDkVKeU+NvaT3fNMqUTHSYrX/ALbubwNVPi8z+VLIRsziB2DQsS6l0ORLBy5Xn1QB33WfBkvTN82XH8zifgLBNNBaiFg17WedRpeLz/GZAllwYRM/kxPttIsO06FYUNJGzkMY3c0D4qKZR5R8ZeOI+J5TvT6B+Xv70arm8kibjCqVpT59epm+xJa/N8COubY20dS+LIoaCSaRscMb5JXmzWtBLnHoAV9cHXARHDmz4kGyzaC2DQYmHX94dUjujk+srzgEA4O+B2oxHNlmzoKLQc8jx5Rshaeb850bM7Uujcnsm6ahhENLE2OMa7cpzvSe7W53Se5bJrbaBqX1AEREAREQBc+eElU3rKZnowOd78xH+mug1z9wyYPJW5Q01NHypIadgOvNaZZnPcehrc5x6GoCwuA3CDBg0RIs6d8sxHQ4hjD1sY09an68KGjZDEyKMWjjYxjBsaxoa0dgC90AWiwjJdsFbWVWjPqjT6vJbFCGdpdnHqC3qIAiIgCIiALW4/k7T1sJhqomyRnbraeZzHDS13SFskQHNmXfAXVUmdLR51TTaTmgffxj8zRyx0t09AVYELuJQnLfglocRu8t4iqPnowLuP8AWs1Sb9B0a0By5QYnJCbxvI2jW07wpZhmVsb7CX7t+3yD1+T19q8Ms+C+uw0l0sfGU99E0dyzoz+eM+to2EqIKudOMtZ0LTEa9r0Qea2PV7eRaYPYvqrvDcclg5Drt9F2lvVs6lK8NyoilsHHi37HHQdzvrZas6UonrbTF6Fx9MnzZbH/AIzcr45oOsA719RVHXMeTDona4ojvY36LwfgNOdcLOq47is9FPOe0qlQpS60U/JGpdktTHzZG57/AKryfkfTn8QbnfULdop0ktpQ7C2eunHciPnIuHmfL2t/avwciY+aWTsapGinSz2lTwu0f8a9SMnIdv4zvcH1X5/gcfjn3P8AkpQinSz2mPyiz/5+r4kX/gcfjn3P+SDIcfjn3B+5ShE0s9pHyiz/AKer4kZGRDOeZ3uD6r9tyJi55ZOxoUjRNLPaZLCrNfxre+JoG5Fwc7pT1t/avZmSVMPJed7z8rLcoo0ktpYsOtVqprcaxmTdMPMg7y495WQzCYBqhi9xp7wstFjzntL421GPVhFeSPyyMDUANwA7l+kRQXpZagiIoAX5kkDQS4gNGkk6gFjYjiccLc6R24DlO3D5qF4li8tU8NAOaSAyNtySSbDQNLnf9CthTcjmX+J0rRZa5bOOwycfylMt2RXEXOed+/YOhZeRHBzV4nJaFmZADaSZ4IjbtA9N35RtF7DSrA4PeANz82fFLsZoLacGz3f2zhyB+UadpbqV6UdFHDG2OJjI42CzWtADWjYANS3YxUVkjw1xcVLibnUeb/HgR3Ijg8pMMjtAzOmcLSTPsZH7QPQbfyRsF7nSpQiLI1wiIgCIiAIiIAtCMlIzihr3WMgpo4Ixbk/eyPkfvIcxo6A7at8iAIiIAiIgCIiAIiIAiIgCIiA+OYCCCAQdBB1EHmKrLLPgJo6vOkpbUk502aLwuPTH5G9th0FWciA4/wAq+D6uw539JgPF3sJWeNE7Z445J6HWPQo4u4JYmuaWuaHNIIIIBBB1gg6wq0yt4BaGpu+lvSTHmYLwk9Md/F9kgDYUBz5h2PzQ6Guzmei7SOrnHUpPh+VcMmh/3bvzcnqd9bLEyq4LMRoLulgMkI87Fd8dtrrDOZ7QCiKrlSjI6drilxbdCea2P96C0w64uNI5l9VbUWKSxfy3uA2a2neDoUgosteaaP2mftP1WtKhJaj0lvjlvU6Kn0vet/ElKLCpMZhk5Erb7Dod2HX1LNVLTWs7UKkKizg013BERQZhERAEREAREQBERAEREARec9Q1gu9zWjaSAtDX5ZRt0RNLztNw36n4LOMHLUa1xd0bdZ1JJfncSB7wASSABrJNgN5UcxXK9rbtgGc70yPFG4c/dvWogjrMQmEUTJJpDyWMGgDbYaAB6R7VcWQ3g+sZmy4m4SP0EQMJzB/aPGl+5tho1kLZhQS6ZHl7zHZz+mguatvb7FYZKZCV+LS3jaeLv488lxG3oB8o/lbfqGldDZC8FtHhjQ5jeNqreNO8DO1aRG3VGN2naSpbS0rI2NZGxrI2izWtAa1oHMANAC9VsHnW23mwiIhAREQBERAEREAREQBERAEREAREQBERAEREAREQBERAEREAREQBQzKfgkw2tu59OIpj5yGzHX2ubbMcektJ6VM0QHOmUng81sV3UcsdSz0TaOXdZxzHe8NyrXFcDqKZ+ZUwSwv2SMc2/SLjSOkLtVeNXRRysLJY2SMOtr2hzTva4WKA4iWZS4xNHyJXgbL3HYdC6Vx3gMwuoJcyJ9M888DrNv6jg5oG4BQHGfBuqG3NLVwyjT4srXRu3XbnAnsUNJ6zOFSVN5wbT7ivqfLSUctjHbrtPzHwWzgyzhPKbI07gR8Df4LHxXgoxan5dDM4bYrSjf8AdkkdYUXqKV8bs2Rj2OGsOaWnsOlVulF9h06WMXdP7s/HjrJ/DlBTu1TMHrXb3gLLjqWO5L2Hc4HuKrBFW7ddjN+HKGouvBPwzXEtSyWVXMmcNTnDcSvUYhL+LJ77vqo+H7zYXKKPbTe/2LMsllWZxGX8WT33fVeb6l51vcd5JT4d7Q+UUOym9/sWZJUMbyntbvcB3rCmygp265mn1bu/wgqvV6U1K+RwbGx73nU1rS5x3AaVKt12s158oaj6kEvF58CW1OWkQ5DHuPTZo+ZWpq8rp38nNjH5Rc9p+VlvcC4GMVqbH7NxDD5U54u3saX/AKVZmTfg60sdnVs76h2jxGfdx7ibl7t4LVaqUV2HNrYtdVehzyXd0e/qUTRUFTVyhkUc08x5mhz3bzsHSdCtjJDwd5X2kxGXim6+JiIdIeh8mlrfZzt4V3YRgdPSx8XTQRQx7GNAudrraXHpOlZysOa2282azAcmqWii4ulgZEzRfNHjOI53uPjPPSSVs0RCAiIgCIiAIiIAiIgCIiAIiIAiIgCIiAIiIAiIgCIiAIiIAiIgCIiAIiIAiIgCIiAIiIAvGppGSDNkYx7djmhw7CvZEBGq3g2wuXl4dS72xhh7Y7FaWp4DMHdqpns9Seb/ADOKn6ICrpfB2ww6pK1u6WP5xleB8HDDv/c13vQ/7SthEBVLPByw7nqK4+3CP9JZlN4P2FN5Qqn+tN+xrVZSICH0HBHhEJu2gicf6wvk+EjiPgpPQ4ZDC3NhhiibsjY1g7GgLJRAEREAREQBERAEREAREQBERAEREAREQBERAEREAREQ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pic>
        <p:nvPicPr>
          <p:cNvPr id="16392" name="Picture 10" descr="https://encrypted-tbn1.gstatic.com/images?q=tbn:ANd9GcT6_R9Z7CLXea1qLfwwXT3485F40-xRJ9F8f2qK01OvFLEES3wFI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363" y="3644900"/>
            <a:ext cx="295275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3" name="Oval Callout 12"/>
          <p:cNvSpPr>
            <a:spLocks noChangeArrowheads="1"/>
          </p:cNvSpPr>
          <p:nvPr/>
        </p:nvSpPr>
        <p:spPr bwMode="auto">
          <a:xfrm>
            <a:off x="1403350" y="2060575"/>
            <a:ext cx="3455988" cy="2952750"/>
          </a:xfrm>
          <a:prstGeom prst="wedgeEllipseCallout">
            <a:avLst>
              <a:gd name="adj1" fmla="val 69759"/>
              <a:gd name="adj2" fmla="val 42130"/>
            </a:avLst>
          </a:prstGeom>
          <a:solidFill>
            <a:srgbClr val="FFCC00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2800">
                <a:latin typeface="Comic Sans MS" pitchFamily="66" charset="0"/>
              </a:rPr>
              <a:t>Shared mealtimes can help your child with learning to talk </a:t>
            </a:r>
          </a:p>
        </p:txBody>
      </p:sp>
      <p:sp>
        <p:nvSpPr>
          <p:cNvPr id="16394" name="Rectangle 4"/>
          <p:cNvSpPr>
            <a:spLocks noChangeArrowheads="1"/>
          </p:cNvSpPr>
          <p:nvPr/>
        </p:nvSpPr>
        <p:spPr bwMode="auto">
          <a:xfrm>
            <a:off x="0" y="6278563"/>
            <a:ext cx="9144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Century Gothic" pitchFamily="34" charset="0"/>
              </a:rPr>
              <a:t>To find out more go to: </a:t>
            </a:r>
            <a:r>
              <a:rPr lang="en-GB">
                <a:latin typeface="Century Gothic" pitchFamily="34" charset="0"/>
                <a:hlinkClick r:id="rId3"/>
              </a:rPr>
              <a:t>http://www.wordsforlife.org.uk/family-mealtime-chat</a:t>
            </a:r>
            <a:r>
              <a:rPr lang="en-GB" sz="1600">
                <a:latin typeface="Century Gothic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333375"/>
            <a:ext cx="91440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7200" b="1">
                <a:effectLst>
                  <a:outerShdw blurRad="38100" dist="38100" dir="2700000" algn="tl">
                    <a:srgbClr val="FFFFFF"/>
                  </a:outerShdw>
                </a:effectLst>
                <a:latin typeface="Century Gothic" pitchFamily="34" charset="0"/>
                <a:ea typeface="Aharoni"/>
                <a:cs typeface="Aharoni"/>
              </a:rPr>
              <a:t>True or False?</a:t>
            </a:r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0" y="1773238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>
                <a:latin typeface="Century Gothic" pitchFamily="34" charset="0"/>
              </a:rPr>
              <a:t>When babies are born, they are most interested in looking at faces</a:t>
            </a:r>
            <a:endParaRPr lang="en-GB" sz="3200">
              <a:latin typeface="Century Gothic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395288" y="3500438"/>
            <a:ext cx="3744912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200" b="1">
                <a:latin typeface="Century Gothic" pitchFamily="34" charset="0"/>
              </a:rPr>
              <a:t>True</a:t>
            </a:r>
          </a:p>
          <a:p>
            <a:pPr algn="ctr"/>
            <a:r>
              <a:rPr lang="en-GB" sz="2800" b="1">
                <a:latin typeface="Century Gothic" pitchFamily="34" charset="0"/>
              </a:rPr>
              <a:t>Yes, that’s right! Their eyes can see about as far as your face when you are holding them</a:t>
            </a:r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5078413" y="3429000"/>
            <a:ext cx="37433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200" b="1">
                <a:latin typeface="Century Gothic" pitchFamily="34" charset="0"/>
              </a:rPr>
              <a:t>False</a:t>
            </a:r>
          </a:p>
          <a:p>
            <a:pPr algn="ctr"/>
            <a:r>
              <a:rPr lang="en-GB" sz="3200" b="1">
                <a:latin typeface="Century Gothic" pitchFamily="34" charset="0"/>
              </a:rPr>
              <a:t>Oops. Try again!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ChangeArrowheads="1"/>
          </p:cNvSpPr>
          <p:nvPr/>
        </p:nvSpPr>
        <p:spPr bwMode="auto">
          <a:xfrm>
            <a:off x="395288" y="3500438"/>
            <a:ext cx="3744912" cy="3021012"/>
          </a:xfrm>
          <a:prstGeom prst="rect">
            <a:avLst/>
          </a:prstGeom>
          <a:solidFill>
            <a:srgbClr val="CCFFCC"/>
          </a:solidFill>
          <a:ln w="635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 b="1">
                <a:latin typeface="Century Gothic" pitchFamily="34" charset="0"/>
              </a:rPr>
              <a:t>True</a:t>
            </a:r>
          </a:p>
          <a:p>
            <a:pPr algn="ctr"/>
            <a:endParaRPr lang="en-GB" sz="3600" b="1">
              <a:latin typeface="Century Gothic" pitchFamily="34" charset="0"/>
            </a:endParaRPr>
          </a:p>
          <a:p>
            <a:pPr algn="ctr"/>
            <a:r>
              <a:rPr lang="en-GB" sz="3200" b="1">
                <a:latin typeface="Century Gothic" pitchFamily="34" charset="0"/>
              </a:rPr>
              <a:t>Lift the flap to see if you are right!</a:t>
            </a:r>
            <a:endParaRPr lang="en-GB" sz="2000" b="1">
              <a:latin typeface="Century Gothic" pitchFamily="34" charset="0"/>
            </a:endParaRPr>
          </a:p>
          <a:p>
            <a:pPr algn="ctr"/>
            <a:endParaRPr lang="en-GB" sz="2000" b="1">
              <a:latin typeface="Century Gothic" pitchFamily="34" charset="0"/>
            </a:endParaRPr>
          </a:p>
          <a:p>
            <a:pPr algn="ctr"/>
            <a:endParaRPr lang="en-GB" sz="3200" b="1">
              <a:latin typeface="Century Gothic" pitchFamily="34" charset="0"/>
            </a:endParaRPr>
          </a:p>
        </p:txBody>
      </p:sp>
      <p:sp>
        <p:nvSpPr>
          <p:cNvPr id="19458" name="Rectangle 4"/>
          <p:cNvSpPr>
            <a:spLocks noChangeArrowheads="1"/>
          </p:cNvSpPr>
          <p:nvPr/>
        </p:nvSpPr>
        <p:spPr bwMode="auto">
          <a:xfrm>
            <a:off x="5003800" y="3500438"/>
            <a:ext cx="3744913" cy="3021012"/>
          </a:xfrm>
          <a:prstGeom prst="rect">
            <a:avLst/>
          </a:prstGeom>
          <a:solidFill>
            <a:srgbClr val="CCFFCC"/>
          </a:solidFill>
          <a:ln w="635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 b="1">
                <a:latin typeface="Century Gothic" pitchFamily="34" charset="0"/>
              </a:rPr>
              <a:t>False</a:t>
            </a:r>
          </a:p>
          <a:p>
            <a:pPr algn="ctr"/>
            <a:endParaRPr lang="en-GB" sz="3600" b="1">
              <a:latin typeface="Century Gothic" pitchFamily="34" charset="0"/>
            </a:endParaRPr>
          </a:p>
          <a:p>
            <a:pPr algn="ctr"/>
            <a:r>
              <a:rPr lang="en-GB" sz="3200" b="1">
                <a:latin typeface="Century Gothic" pitchFamily="34" charset="0"/>
              </a:rPr>
              <a:t>Lift the flap to see if you are right!</a:t>
            </a:r>
            <a:endParaRPr lang="en-GB" sz="2000" b="1">
              <a:latin typeface="Century Gothic" pitchFamily="34" charset="0"/>
            </a:endParaRPr>
          </a:p>
          <a:p>
            <a:pPr algn="ctr"/>
            <a:endParaRPr lang="en-GB" sz="2000" b="1">
              <a:latin typeface="Century Gothic" pitchFamily="34" charset="0"/>
            </a:endParaRPr>
          </a:p>
          <a:p>
            <a:pPr algn="ctr"/>
            <a:endParaRPr lang="en-GB" sz="3200" b="1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0" y="260350"/>
            <a:ext cx="91440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7200" b="1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Top Tip</a:t>
            </a:r>
            <a:endParaRPr lang="en-US" sz="7200" b="1">
              <a:effectLst>
                <a:outerShdw blurRad="38100" dist="38100" dir="2700000" algn="tl">
                  <a:srgbClr val="C0C0C0"/>
                </a:outerShdw>
              </a:effectLst>
              <a:latin typeface="Century Gothic" pitchFamily="34" charset="0"/>
            </a:endParaRPr>
          </a:p>
        </p:txBody>
      </p:sp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0" y="1412875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200" b="1">
                <a:latin typeface="Century Gothic" pitchFamily="34" charset="0"/>
              </a:rPr>
              <a:t>Sit face to face</a:t>
            </a:r>
          </a:p>
        </p:txBody>
      </p:sp>
      <p:sp>
        <p:nvSpPr>
          <p:cNvPr id="21508" name="AutoShape 15" descr="Z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1509" name="AutoShape 17" descr="2Q=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1510" name="AutoShape 19" descr="2Q=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1511" name="AutoShape 9" descr="Z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1512" name="AutoShape 17" descr="2Q=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1513" name="AutoShape 6" descr="data:image/jpeg;base64,/9j/4AAQSkZJRgABAQAAAQABAAD/2wCEAAkGBhQSEBUSExQUFBUWGBUYGBgWFRUXGBwXGBYYFxgYGBwXGyYeFxojHBgUHy8gIycpLCwsFx4xNTAqNSYrLCkBCQoKDgwOGg8PGiwlHyQpKSwpLCwpLCwpLCwsLCwpLCkpLCwsLCwpKSwsKSwpLCwsLCwsLCwsKSwsLCksLCkpKf/AABEIARMAtwMBIgACEQEDEQH/xAAcAAABBQEBAQAAAAAAAAAAAAAFAAIDBAYBBwj/xABAEAACAQIEBAQEBAUDAgUFAAABAhEAAwQSITEFQVFhBhMicTKBobEHQlKRFCPB4fBi0fEVciQzgpKiJUOywtL/xAAaAQACAwEBAAAAAAAAAAAAAAACAwEEBQAG/8QAMBEAAgIBBAEDAgQFBQAAAAAAAAECEQMEEiExQQUTUSJhMpGx0RQjgcHwM1JxoeH/2gAMAwEAAhEDEQA/APRHNNRKKHBCmjB1d3KivtZUt26lVqe2HNOXD0FolIjAp4tVMEArldYVELCm/wANVmRSD13J1Fc4YxqKp4sBFJ6f5HvRF8YASDMaCI5nmOtVcbdVbf8AMKrOkyOukd65SZFFEW5AI501rFW8K0gxEAwI6DapGWmqYG0oKxFWbeIrrWxUTWqnhkcotpcHWrNpx1oMVruY0Lx2SpUaJL9SrfFZxcWwrox7UHsh+4aYXKeGrPWeKHnV+3xBaW8bQammFBXaqW8UKmW7NLaoMlrlczUqGjigLtOJ6VTFypVud6ftFKSLA71zJTBfp/mA1FE2Ma3TTaqaKjxNwhCVEkAwKizhpTtUTgkGN6lweKz2wxUqT+VokfsaZfxWSIWZOsRt1MmitnFV72USQTtPPUxpVDGOzrahQxZtCw2PWKKrfVi6zOU66ddRB56VVuWQHBBCogmI0zHnNc3ZyRNbtkE6gzHKKcbdS4ZiR6ljXTuOtTeVNSnRDKRtVG1qiBw1NNiiUiKBrW6iZKI3LFR+TR7gXEHFa5lq69moHtUdgNUQ5acpA50vLrhSp7ILdjFRzq9axwNBctTWW1pcoINSoP28RSoZh3YTJBMmNI06GlVfYOsdlpuWpstcy08TQ1RT81cNNdgN9PeuonokFyocTilAhjGbQbn7VFdxYVlX9U68tOvvQvjvi3D4Swb11tJygR6iddFHPaopHchnCrlQKTtpSuL85Og/2ryjG/jokt5eGuN0LXFXXuAp0ruB/HNdPNwrT1t3AYHYMBNBuiHTPS7kqPSo9Mt0mRt0qxh7mZSxX4gJB1HSgHBPFNrHW0aycwlg6yAyxPxDcTuK0NsQgnlH/NTSILSXOtWFaqmFtgDTqT11OtWMh9qF0EPJropuSuqDUM44y1G2GqcNSqLOopvZqFrdESlRtbFGpEbQa1qq7pRVsOO9RNhqZGYDiZXjPiNMNGdWM7ZRP78hQ3i3jmyiAr6pIBE5dCNwf2rT8W8Oi+EBZkyOr6RBI5GeokfOhniXwSmJRVUBGzW1LKonyw0tHeJpWR5Le1r8gopeUef4jxtipypezFmYDKoYKFM6MN9ok0q22D8H2mZFQIRYGVrgYZi5BEMoETDTNdqp7c31L9R6lHyjaZa6BU8VzLV2xFMrF/VEHae29dZRziouK4ZyFa2YZDmjX1CIggHX/DUL4hgwLW8zZZXLEyd0kwCef71O4HaZP8Q/FbYNEyGHIYsgjVZygz+Uk7fOvKbXDmxUXrzMWaSASSFB5Ca1X4oWS/EDbgNCW3YH07CFAnl8UDvQzC4pSm2WNweVVNROuEXdLjT5kCMX4aDajkIEVm8RgSrEbmvRcNeR9AwnptWX8UcPCtmG9Vcc3dMsZsSq0B+DeIL+Dvi9ZY23G/Rh+lx+ZT9OVfRvgrxMvEcGt9BDA5LyE6owGoEcjoQelfMt55FegfgXxk2uINbLRbu2nkci6FSp9/iHzq5FlGXR9B2sOqgQI+9TAVBbuadO1SLTKAH6VwiuZa5UHHSKjLRSYk03JRUcSo3WniKgCe9crqOJ2FMFmo9aZibhVGYAkgEwBJPYDma6ibK+MvDOEBYEgmQsppuGbZfaqmIuM1on+SwEmAxjTuOfaq3Eb+dMykWdC1zOMpkDTMuzd5oTcxV04ckx8AYJ5arncxBUkwOXzNKbdhIjucQuWcQrFf5d9PTm9JzLLEAKPWY5nYClQu5w269wXEa610j0SwvAA6tLfAhjTKNZpV0U0c6Z6jkruWpAKRWm2CRvbkGqeQ3Ac6lY2jUj/UCPnV6KRMV1kHjf4mcKF7FgM5ZrSpqTlmfUB6eg6/qoVY4VFlmOrFdPlsTV78T7NyzxBrmaUvZLi9PSi22Q+xSf/UKorjrt23PlxAEMCZEdo1FZua3I1dPGG1V8EPAUvAQyrcGoYQFI6FZ0I7TT+O8KD2ypB206iivB+JqVM6NUfFb/AKTHQ/alOTssbFto8axVsq5UnavRPwL4YX4kXiVt2nYnoWKqv7+r9qzycCzPmKFhPXTTea9J/Bm1kx2KtKFyi1bLZdg+Zo+k1exzUpJGVkxuKbPXlbtT81LJXctWiucD10tXCKQrjhV3JXRTwlRZNERBpZKnCU5bVRuJoqRXMlXvLqK8uhAMEjfp3qN520y3ijDMUVAq5XnzC07aekHfXrUa+GcKjAAZbmSAudiNY2DSJHIxRm/hkhBfYO6Sc3w+k7yJ6cjSt3F81rgggwvpBJJHXTbpUWu2Q0wJc8IMvli1fe2FLs2k5mYR20FKtObqzE69J1pVLin2cXopRXaVAGcNVsRi0X4p/wDax+wqa80AnX5amsL43GNuWybOezZXV7ly/wCWco1kLa/L1zMJ6VxBnvxX4thMSiW7Thr9pyHTI4IRlkyGAjUIftWZwdlGUeXbyMBBZbzj5hcvtvWYfxQwv5HvK9gsSy21Fu0x3zlQoza65mk8+9a/h/FsNlzAqPYj+lVM9p2i/parllXCYQo7FzO3+d6mx2KGU9AKr4/jSsTkE9OlDGDMJfQdKr/dlnclwijiPFIs28oSXM5TIyidpG/eOdFvw58bthPMC2vMvX2DF3JCqgGpgasSx20GtZTEKty8+aAEAgHSZ51oPDGGBDXYOpVEHVVEk/Mn9gKu40oq0Z+WTm6Z7Zwbx9Zuwt1TaJgTMrPfmomtVA5H/ivErWn716N4C4v5ltrLGTb1Wf0Hl8j96epCJRNPkFMKCpqWWjsWRC5FP8+kbdV8firdm21266oiiSzaAV3BJaF8VmePfihg8I2Rma44/LaGcg9GIMKfc1534z/FVr02sNNq1sXOlxv2PoXtv1javOL2PJ7VXlL4HRh5Z79wX8YsHffIwuWDyN3KF6bgkVr8ViFKqwMqSPUuog85G42r5La8etH/AAx41xOEIVLjG3BU22ZigBBErr6SO2naoUvk5x+D36/fEuWtM+RVKKRJY6+oDoCKwXATesYhLt17rG2X8xMr6hhJKpqZzGBEwBV7Bcat3bFplxTW4BUtcYZ509LRqddREjajuKxZTEi+xthAoQuzwyidSFPxZjFE4qXIN1wGeFWUChyPU8sMw9RVtYJOpj6RSp+AvC6q3VDEEenMCDtB0O3ypUygLCquDsQfmKdXh2C8QsrkhirbDXQkfej1vxDfE/zWYMsZTyHvy1+dUYaq+0N2Gh8efifh+GoR/wCdf2FtTsSJGdvyDn1ivDPEXizG8TacRcKWdxZQkJEyDl/MdBq09gKj8VYu5iccUuGVsSqjrrmd/dmOp7Ryp1q2N/arSdqwaKOHwAkACJMVev4IKpAA26VIggirJtZpgweYNIzPlFrD0yrw69Ef570VumUPtVXCcMMkCnWSQGDcj9v71Wkywgdd4OjmSoMcz/nyrRcMQAR0J+8fYVUFuFB7/wBzVrBH1t/3f3/3q7HopS7CQbX50W8KcQ8rE22nQnKfZoB/oflQMt/WnWrsa9v66UxAHuxt1zyqdaMqCeg+1Pii3C6IMteD/ix41bEYpsMh/k4dipj811ZDk9Qp9InmG7V76wr5B4hfDXrxYwfNun97jH/ehk+AormzhcneutbmIrmAIuMAATJ1PSjXFuFi3btxpEye7bfaq7lXBYSbVgZbPq+lWLKgN71GCRPPnTP4mPVH/POu7ORufw+xwXH2rZAYOHABE+oKSp9zt869BxuAcGGLeg51XLnVMwYekkZmYakaxXkPhpy2LsZTlJeAemhM9oAr1jBYl7RZ7l0GLKm4S5fOwJBykbaHaKbCaSpippt8Gqwi2sgsS8ZQ0nNJ5H1T8XMilQfh/FfRmtgJZAADE+vNMnR9wRzrlPi4tWhL4PK8PdUgOhuEETrBB1g68jvRf+NPlmIgdZn5R2oHgcSgK2rbDN6gRl9JzTqPnVrC2FkiYK6ZQTlzde40rFkuSwgE7Z7ty7HxNA+XTrv+811TRHiVoekDKISfSZBJYkn3oXcU6kVpYvwIWyYVfv4eYYdKoYMZ4jbT6j+1aC1ZBQAcqVqOkyzp+2ijauspqtfuS3uauOpFBeJcSCOAILEgKO55nsKqwVssye1ByJX5/eo+Hvv/ANzfciuO0AioeFH0jvP3rSozr5C5b+gq5wnCebiLdsfndF+U6/SqFozFGvC10JjLDEwM4H77/cVJx7SBSpA0prgBV83/AIl+Bxh+Ln0kYfE5roM6ZpJuIOY9RB9m0r6Qmsf+KXBxe4fccIjXLUOjMD6fUAxEa6rNRLoKPZ5JY4datgZVVQOn+a0XxXh5cRZK9Ry5c6DW8AzYfOQpuIYkzlMGDNaPwtgbhXNdhOi2wY+ZbU/Ss5/JqLqjzPi/CbuFfy7gPZh8JG0g/wBKm4F4bbEPzCTrtrrynbnr2r1nxB4fXE2WtmAxByseTQYNNw/A7aItpYAQAsdM20SZ0gwd+9S8zrgBYFdvowXDOENheIpklsgzqHyk+oNbK8gx+KDpWi4NjYuZ8+QZoVckiYjWNDMaig+NxNu9ixlM2goQMN2FuSDO2UszR2iiPB+MrbzKyiJGUnUrHNRt1qtlnLoU3HczVYjHWnUi7lDwgkF1WAT+k6e1KsrjPEDKHyLbhiJLj1MJlSJ5AClRLVZaEuMQdd/Ce9avpZN/4gGZlBYLI0WTv70AxnA8ThbpTNJAOx3I27V6fhvE6ZjIYGI0fMNo2bSIqpftI5zK4jeGWB8okU5Z+eSZLHSoxfDUa5aXzNGgjps2nzqZ+G8iYJHpPKeh6Hp1osbQLsdNWMR2PLtSxVsQZE1oLhCTP4PBslrzfyG4VPYqYn2JDftRG3xRbZUOVVTm9RMAHQiZ019X7U+xYt2wlu/fSx54OjmSNisxOUZtZoJfs5gUcf6SJmPYjoedBW9NMKEnF7kW+M+KLKCLbC652y6qDruw+wmshwu413EqW1JaT8gT+2lT4/w9cQejLcHUQHA6Qf6U3gFhluMzAgqIgiN/+PrXQxKHRM8jn2a64/pJrnDdFHtVO5ifSRVjh7yo7gfamiw3h11FN/jyl9CmuTUdyD/an27kCewoRcvFbhfeDr7Sda4lH0Vw/iiXbC3lYZWUNM7dZ9taF4nxQM0KUTeM51Mdga8hx/iRzZGGtMVtH1vlMZixzRpsO3OtLwzharaQQCSAxJ1knXWfercNG8kU91GZl9Qjjm4xjbX5G4t8eL6Jdtk8xE07iV1r2HuWWj+YjLmXQgkaGDvBisJdsC2wfYA+qNCAd2XoRv3iKXD/AB07WD5ihLiyAwnI4B0YDcSNcp2qjqsM9O+7TNHRamGqi7jTQNs8JxAL2WtOA3wiBBY6mG23Joxwa81sBLilWHJhB+tXOG+Iv4hrbEQoljr8REqoX/TMsT2Ao9eYMOR+VVoYtytmhLPsddlC2M2tU+N+A3xaM2YJCGARmLHUgMP0nWjFzEG3D6ekjlRX/rWYSFGsHemRwJPkRPUOSpcHhPD8Nls3rhVhcXKApkQS+VlI5EdD0qtdxeRw8K3TTltoDXp/iDwimJ850zW711ledShdVCxHIGOXMzXio4gc6lpAXkdxG4PSqmTA4uxbmjZYjhi4i2jAktAESZ06wNDHTSlWYs+IsrSoJ9yNNIgcjSqvsyINSg+wiMQU0dSZAYEQDB+9WxxxnuiFUcoCiY5nQRNFOHcHU4Vrl423dFuEqoOsDQqQ/TXUVHwDxTaw728NfREsOzuxNsux0AVQIJLZiDPaOdNhFSYbxNJtPg7hbLZRkNsg8g2YzE7aEHsKWKOhBEHXSdPrtRvxt4kdMO2EwOBvZjbGIZ2tqqqmoL5WlsxyxlYKYnpWf4vfZsH5qggMiGGkMmYjN0MCT+1acXuZXaoz/C/FQtXsW2Mw/n3cQgttBRclsrAVNCI+DUHZVO81BwxC+E8yR5lolbi5hmKQCtwDtJB3mKF8euZmttzPmKYAGgYEbb7k/vVXB4kq6uCRB+h0YexE0x4/9vAPuJKmFWxM86iLHMDAPImdeojrQ21jIuOh2BYKesGKuEgjYHnrpqNqkgsu1EOFPNtD1VaGZqueH7krB/KzD5TP9ag40+FubaE6DQe+3ah2H+NkO+ZonoTsfpXE4uA2UacvtTLwDjzJMsZ0H5uf+d6F8K2NhBzkox7HvYyGI32rU8E8TotsW7sjLoGAnToR2oJg8WGXI6lwJMqJYdSPlFOwPDEun03YHcAMPcVp4dVBwqRha30vUYszkl34ZoMVxA4qbWGEwAXdoQBZg/FzoD4gRyuW0clsnLmmNTJLHmFiai8U4hMPaRLIZRtcaZa5cGmvLKI0Ucyal4V4XvugeUZmAJUuVdT+g5hDH561Q1WR5JWlaXX/AKb3pehhGCWSai5Pn+nhFjCXvLgJGUAAZPhA5DUaVpOD+I5Yq8+nUVi7XBcQ1xglq9mUmUAZTOxJ2BMfuK7exl6w481HtqBGZ7TJHIySACKrRyp9o0M3pcoW4STS+/J6pZxYYRuOvbvTMNd8t8n5TqvQHmtY/h+POmpg7FToQelG7HEgRlfXudDTjKNCG6D5fevIfxM8Gth3fGWiGtXXJdIg23fmP1KzTrpBPPl6baxeg16Vm/HXiBFteQSuYhWIJ/LMj5zy7UvK0oNsijx21dyyCBFcq7iuHOxa8tk5CTod/wBqVVUoy5smjSf9f8q5bkkqWlxHqIUE5ddpMfKtxhbuGxD2sYqq90SllSFlGO+g/MImT8IryxsO/ksrqwbNEOCriANwdQafwi+xvKLWcXyQFCzmY9o39qb/AA7WNNDsOeMZOJ7gLZllJljHmMP/AI2x21J/c86xPia6rXHTMMhzrlMnMp0Gs6c9T0qHg3ivEqChytlZgxaQwcjX3YdI0oW3D3jmR1YMWPPdo+1O0uB8t9EavOnSj2ZTjfDbuS0qoXKK+Yqc3qdpjroB396FeWVXUEGNiCDPzrX4rCkTDEe9CMR5g3BI671obDO3mYuSWJ5AmP3NEuH4vMIO4/yadiIO6g/KDVPyQplTlP70h42h0ciYVstHpEDoAde+kf5NWuAYnLbuNzBJM+2n2oV/FgCTpp0rvCbn8px/qB+n9qWMTCuFveoGY16c5ozgbJMKQRHbXUk/1oDhb0EFgCuYSJ5TJrUYISxbqSd53/z6VT1c9sUjc9Gw78rk/AXwmECgkSMwKyD6gDvH+czVDyLlppUo68wTlMfb61aN2BUmBQuLjz/5a5gN5/V7QDI71WwTk5JI9Dr/AG8eGUsisHYS6ty+Sw9FloGbX1ySTr7/AGovZ40lvMbaEZ49UyARPwjlzoLbILFVjdidIgFjr7nQD51ftosaxpsNIrW3PweDfPZePF2e4HJE6bg6gfb5VziHEL1wZc3o/SHMH3B3/aq7LO8ewg0wJG2YfWjWRi3BA27hb9oFrBAiSbZgo3y3U0U4f4nzqA6Kjc0IysDz0O432rpf2Pyg/wC1Sfw4uenSTsGgT2E86B8hJUGuHMHIhgNQN437HnptWLwvFcDi71rE3he843EF4QptKoEDyzOw9InnBNH8NbKFZENbzq06SYlCe8GPlQDB+FHgt/KVQdSPSBrpA3ntVbLJfhGRT7NInEeHHEOyXlKGB5bXMpmCSwBgxotKq3GgL9tUVVFlYHqytcDDoxWYM7TSqq4w8DqZV8T8MxF66bhHmTr8QzdwAftRPwTwEWT5pEX5K6wwAMSBGzSNT0oHh8PeQjLebKCCV1IIB1ENI11GnWtNwK+TnK+kZ3IA2GpOn+cqn1yebTY4xuk/K/QX6LkwaycpLlrx/cKYng6KWhVR2JYlQIZm1kgdTzrNYvHICVJKkaQQa3OI9SLcXspiNwP8/aspx/hqKzOzMAYLMJgEgant3pHpOtl7jwzla7jf6FrX6aO1ZIrnyZjG3Ffv7CgmIgGjWLwCxmVwQdQQeVUW8N4plzpYe4pEhlg+2hNelclHtmKouXSAWKtBux/z96H3cIw5SKKY/B3LRIu2bluObowA+ZEfWqT3tPtUWn0RTRWt4ZWVgdCOf+9P4VgyM8eoabaf4a5cxa7b+39qt8EHrcrJWBvsD89JpORLsfjbuizYYCDGoO/OtNgWBWVII7df6VStYCRmYAD3H/61n+MYK/autdtmF0AKEGB0YfvqRVDPiWVcPk29Brv4S7jaf5mo4hjQiyZ+QJO8bDWpuH40pazyVLKxadwG3Ug9BFZfheE4hiWi2S3UgqqgdWMAf1rY4H8PHJDYm95hA1RMyiTsucnrzAFDixxw8t8k6/XS1kkopqKK/CsNzAJa42Yxr6jsB2AEfL3orbU6iScu8QY94GlEP+ksB/4a42GZGMCCQ3pXRsxlh6fqaMcP4obJC3LKqWIm4jegk7aRKmeR6jWmxzRfZnvGzO/w5gHKddvTH7aa1E9gLqQyjUT8Oo3rTY3xyF0Fm6e7MLa/STQfH+JheKq+HGRZMqS2vIfDoNWM+1H7kQNjGWOG3LhAQ+5IBWO+on5Gj2CtWx/4a6gDEBgTqrgH4geRB3Xl3oTwbj9hXyISq7m24b0mYLIx5bek/KjOJ4ph3HltcU8x6iII5huRorsGgP4jtogW2SqklgNNCFGk9N6qZLVwhzdtaBdFzKW01jkGqp44xLEWitxXUF1LAAyCoIkaQdDQa/irdwDOMpXTRY9iaz8zqY2Mkom4S3aS4SobVQQ4hgdpUj8p1rtYSxfKbXSqGdpJ7c6VBvDUkw4MImYrba6T/qZSBtrOUHblNGOGuLQVYJ19R5a7naaE+hLY3ZjqIkMzTG9S4Rr5ILEINTosuQDBk1m6rUy1UEs0uE+C1p9Pj00m8MUm1zRreFMW9LEQwiB32Pyq1dsZvQ3KQsnnzEcwY0nagHCcSEaMxOY6T+rt2P3rTcSaIOska+4gf3rGeN44uV9VT+xef1On5PN/Efh0WXLW1VFc7KoEMBJDDvqflRHhXHkWzZskOkFRcdQ6iBMlZDKx20I0rS8XwCXh5d3RboiQYKsdMyHkwbUGsPxTgD4S9lsm7iLYALE6sG1zCE3HePnXp/TsstZj2TVyX+JmVrdXLT9x3L7cNfua21xEEZExNm6sHVguaRsvxiQRoWy6HlWK/EPBWrls5vLS6pTKVjzChkG23VV1II6aVcNi1jFMsLN0ABXyx6xoyOBoy6rEidT2rF8WwWJw9xheAddYZGGsSJXqNNorRx6N7k4NprteTsOp02aG7l8dfADseH2a4qBkAdlXMZEZjEkf3r0vinhhcKiCyJUCCJEk/qIPXWsVg8M1/L5TSWPpzEKAyw3q/Tl0J7aia9KxGJvJZWLTXmI3BQISBqQC0kT86nU3FrkVB45t7E/6mSw/h3E3TKIsTqGYBfpt7irdm0ltzL3LGJQfC6gpE6lY0dWEaz/UVHwDx66XXtYtfSzEghcpSY9EGNBuJ1qbjnie3eGQWiZMJcJUlTznmJAj51Xe58B2jaYXAJYRbaKAp9XpAALHVj8zT3tEyVdkneAh9jqskVmfCnHy84a6ZKgG2x3K7R7rz9xWiuMywwlhsY1McjFBJUwkyVbVyCfMDTyKrl6chP1ptxIEFVKn8upAYa6SNB25ECqv8ZkOddUPxKNSP9S/1WrYxKsmZSCJ016zQklTHIHWYIM7HrzOmhHfWgb4U6FSVnYrp8iNp+h7Vpbpk6TH0+VDb65dgSD9Ou1dZzA9i++Yi4maRIIG+nqA0JBlW9O4ozhMXaWBly5gDDCQQeasdwaH38Vk1kguwE/pYggMOY229zzNT8NCHDrh7hUFQVUzMETsehA2qxinXAmcfKIOOG3kKPCgsNAOgOoHTUfvWbu8N0nSJ3E/50qJuOM906HIIAkclG+vX7RT8TiUQ+oZQYOhiQZ116EGu1WKcZX8iMb3dFY4U7idepNKrqWc8BGknYaRt315TSqruYdMP8FZA2rhmjU5gx+W4A9qIjiVoErmjfnrA68tZmgFvHC3K3RkfTQfCdeR7iDT3QzPll9zvCkD6k9qx8sI19XZqQnJP6Sxc4zbDFkuQQB21GxHLfpW2t8UF60CdxlM76GBNYH+Htr6soMgSvudjO2tWcL4mRQ+Y65IAGp0ygADntS5YZZoqGNNkPKsb3TaNPxHGhrKr3uCT7A/SfpWU4Rgyrjzrl0pB0S44ObkZBEc9qG3PFgy5SrjKrFWEEeY0MFK/pIEZp031iKrjxqo/I/7qP6V7X0LSvSad+4qbrx8KjyfrGfPmzReBWl+p6FgruAwqve8u7ibrDLkILNGkwbzBfczOmlBL/iDBXbro9i7Zn03LN4W3tkcirKxKNrodoMGREUuGcVW/aNxM0KVDqYzJmMKxjdSxCyNiRMb0Rw7JnTMBAMaifQVKMD2ysdOw6Vfz6b3G8kZcr8zNx+oZMcowywUXfZjPE3h6zauZsG4ybqAzEg7EOG57/I03wx46ey4tYjVScsnQDkOwg8+lV7vCLytHlk66FfUOe0Hv9Kv4DC3Cw/lmNvVCj/5kCs/LCU41KJrv1JRacUn/wAMs+MrIxV3DpaCo1wnM4g+kRqW5gSYFHcF4MwqJBU3DpJuMzGRsYnKPkBWVxWIyXwBa8i4hOZYAOYEzt9+dafA+JbbgA3ArfpPp+p0NUdkopI0ceqx5O+H8MzPiO02ExK3rfwoc4HVCIdd+W9eh8J4gty0jKfiXN8jWV8V4bOiuNQsg+zRH1H1oB4V4q9tjazH+UdO6NqJ+1RKO5WOUqdHpWKtK410P6l0Ob5VXwuGVSYk5gMwPUHeBAmmpily52ICwCZOg5x3oDxDxooOSwJP622HsNzSaHGpcnLpy5RuKryGG32kftWCXG3/ADReDuW5kNIjpHL9q1WH4znGYkKYG4Mn6VzSXkJckHHLJyFd8sOs67f2qHDgPb+GcwA5SCSNR3G89qK3ytxI5jYxzg/SgGCxEXWtk5RbUBuod9spGxCyf/UKPGtzSQrI9qbZq8R4bwjIBlAkCWtmZbnpGlAuM+ADcANtixUQsgjc99D7TUmA4vdDkC5MaSwE/wDuETuNDNW7/EHmCzer/SYM9tBWxKOOSpsyoymvDRlb+EuWNHtZToCwJEnrI+Geldo3xm6VstMmIEEkDfkBSrPy4EpfTf5FmGWVcgS/i1uougywFlpJBnb3FRfxV22gCOrIOTbgnow1Pb3NBbmNI1tKxDfEMsj3AAkEe9VsXxWDCqVOsmMs9orJjpX1XH3NFTvk0+FxQuApdBQZWEjQzHIjmJJqe1gnKgkLMCdY+e0Qdddu9ZXC8ZMrInpGhB7dD770ewvHGVc3lPEaEKYB6gRopG67cxFXNPkzaVNY65LM9BotZGKzPlX067Ib+CLyBpEggiCDvBHIzr/zQzEcGubwD7H94rQXeKWrxDiUcaEmYKgTlcxqBrlblUr3LcA+agnLGaV+LYbb1v4PUMeWP8x7X8fsea1fper0mR+yt8PD/cFeD8SLOJyX/TZvK1m6Zj0XAUJkbRIM8oFazA4sEAFlZ1lWKkEZlOViI5E6j3rI4o2nBOdBBPxGNjB35c6oPayqCtxFgkyHjU7R1ECriyQxtOL/AM7MnPh/i41Lhp/H9D0gODUgI7f26VgsD4kuW5LMtxIEjPsNpD7qZ6yNdqI2vFdskDOwB0GYKT0/+2xn3A+VPWpg+zLn6RnjzHkt+MMDNlL6/FZItPzPlMM1lmjaP5lueeRetY4XWY+kFvYE/atweIW5Oa7aE25LeYpRrbnr3YD0kAgjYaUx8fYQD+dZUESPWoBHKs6WCEpNqaSNBZc0IqMsbcl3/lGby4i2nqt3BbO+hKdeWgNVcKyi8t0EggQRpBHQzWxHE7aDN56Lm/MLgE//ANexmhHFb2Df1Zwj/qs2jBmPiUDIT/25T2NVcuGMOU00XNNmyS4UZRf/AEFcFbtX2l7h02Qyo+m5p/EeHYS6CA9tSv5kdQw9+R+YrKee9llU/mAI9iJBj9h7kdajxV5bzjPZVjlJDRlDRuuYfER3261nPHHtM18OfOntyQv7oumzdsvCkX1nQ2/U3b0jn7Ufbxn/AA/8op/O/QdCPcDU1jhi8o8uwEt5ozvbnNA1ADHWZB15GjeCJ83REjKuZ4MnTQKeixEc5O3OHii+y7HPKgwvifEuQCUSdgwAPyG9U+J3GxHpYZbiQRcVXX5ajK4+1TNeQNMBnA36dp5TSbiBB0gb8v2qVFJ2jpSco1LkqYBTab1GHGxPwsOoHI9jRDF8evfEqIzAQFJyx31nWqOIxZYCQDBH+CpTilhQxgnQNuVPQ8yOwqzHNBL+ZG/v5Kf8LlnL+RKn8Pp/sC7/AOId0el7IQ8zmcE9thNKp72KVXyXlCndSRmtsOqsRp7RSrSg4NXFqjKy5ZQk45YSUl3QDt4y4XylVA1ggEcvSVM6cjM1NjVe5/5jA5VOpVQzMBuevPpXFOhGYGOm/SIO1XkNv9SyAcoaQWncDeSawZ5ZSfJtQh7dqHAGXhExsokEgky/vpt3oz/1G4QVULpI11HT56VH/DmZAkgCPvHsKv4XhuW21w5mbMC2hFu2uwBM6k60uT3djIuS6BF3DMqgKQAFAM7ATMnqal/hWKwpJPNmjMZ3yjdV771cayPNCLqAQoIBAJPvzq5iOH3BoBrAkERBHcHWg3BJylxZm7nB2e6wCjaCpYCNoOusHX2qXFcAa5cQKfRBAI5tHxAc/sNBWjbAFPUykAgic4KmNdDOgkidqZh1zsBJMj1lYBIjYE7LpqecUTyyF7NropixbtWQvkWwxJB1DZghzSSZnXTXoelTrb85AqJbtNBFwoiqW1lRmAlQQSN9D2NEP4HKAwYGB6RHw5RrI6mSee9V8NiLd26VLKgkDeJcxlHck6Uv3JEq+kCTwkvHmD4RGUAKgGm878huJ1qPC8MzXGDAAAZszCeYMIWJ30AH1rTX3Fk+pbb+uFU5gfSQJB25HQ1y3lUhdQSQUkAiG015kHQSelR7skS4ruzNXuCkjKfMMsRnUiCs/F6htpJ+xNLE4VQqgEBAfUBtpsQQfntp+1GrmHdma3btsYlTOgUklST0PprQ+GvDiIqMwD3PVPMDXlPz19ql5nRMMbkzIv4cbKl0W3ZfSoLazufibWII7U3H8LtBASl03ACBmKlQOQAjbU66b9q9RxeGXIcwlQIiJ0HTvtWCvYlbn5RlnQhY56A7yKXHNJjMmKMF2ZocPEi2NGMBWnVoGkjlMSD/AL0Wt2yqA6x2I1mOn9KsW7MnL6fTosIQQSY9J7ZSKr4rh4uPAMHeNRljnpy0nWmrJzyLj9PgVvEKVJ5kknTlsB96bfuCN6jtvoQPVlABUr+aBqCdNv8A8t6lS0qjOFZlkB5GYDNqsqdWUg/EBHcRTo5flELkhfExsC3t/fShPFDeRlZwAjCUKmVIHxa75gdCCAR0rRtZAVcn5tVDabcpO/8AbnTMQQUNtkzpdIEKwnMNA6MdmG08xIPIi25YnH6Xz9yvgy5oZPrjx8rwV+C4tLy+VdgruCdcpHTsaVVMNwrIwElWE5swgbkCQT6T21pVSk2n9L4Np5NFl+rPG5fJTwuBcvtIIIn/ADarmGtQwzaKpE/mgTy+VUr1tiqgyIBBIJA/b+tcGwADd4n1dJ7d6mjO4NhY4Yoa42YC2iEZm+EsRrPYAjWqQ4MDmKuT+gaxlHM89abYxLFSCTB3HL2qG9iQjK0ssyPT7Tr2pe6+CFKN8o5hnCuuhUg7d9P68qI3sQ9x1IYqwVcxG+nLTQ1QsB7rM+jEDU6DNPTqansu0ejRhoVI1jsTvQN0TuadeDS8RwvmYTD2WAYrbLXSCAA7HX7NQ3GC27BkY5kCp8IGi6QSKF3LrTvyBidekHvVjh1gzzVZk6HX5VDtrgKWTdwdVM5ymGUBtZjUDnUGBwoYwQNZnryBPyAq8/D4MyIkyAddRG3PUCorVolbhPoJkDNodfh15ChfAuvAzGJ6znBAI9JOqkCDEdR1qxaxACZGUOYWTGm+2YazMa8qpnEAJrMgEQJaYIE6761Z4HhruJt3MiqcmmZjlGYzseumo21qWiVd/SXVwl1bV0pdIkrlORSVCmXDSNyNAdZ3FTcN8bKqo1yy6qZVcpkzMzGnKDUtjhGIXNbYZcq5lbMGDafBPMATvVbhvCWukQqBAvqLSPV0jaTtpS5U+GNW9NUaXCcew9+VS4CTplcEE/IjUd9ak4xxC3awrFgugOhAy7dthWO4lwEJdR8sOQCAQTodiCToJynTXTemKzyJcZc0BQWcmTESRpzqFFJ8DfefTXJFhkzRAJkSRMaCdCSOo1/vUjSrAupl4DdI5ajbly0iiA4dkbIhNyYDSJ2G28d5PQUrmDX1AmDoJGkTsNDpTOOxcYPoD4dh8QHIntGp3jkR7U7FYwmy6wV1kMIJMtoBpBBWNddqL4bh+ZGQKoJhASzAgbsQIgj4poJdwrG41ncqTOkaAkAryiuT5Be+PQOw2GVmBU+owdDqI68zIJ1mi2KRwso0EGVyqCAFBB/eT1qDB4QWyOT+qd9ySoj9yB86lS0GUksScxDgT9uxy7Dqa7fyLXDKFzGy2a6sabZjEsZnT4fbvSqYzcDaepTEnQTOoE7jalR7l5I75oE3FnKTv/arFvSQNPauUqeyfJJaMxSxVoF0BEjWlSoBcfxFh7CgEAQFOgEgbdKhwt9ma0SSSyuCTuYMCu0qWuxkuxvmnylM6liCecTG+9abji5CFT0jy7Z0JBnTWRrSpVxMSvvd111J166f71WvmNv1R8pmKVKlsH5KGOYjKRociH5mZ+wrYeFtbCz+ZmJ7mRrSpV0h+D8ZobZlmB/KunahWCtgW4G2WfmRSpUDLnkr4y6fPInTJb+5GnSs7fP/ANUtW/yZSY7w2v0FKlRx/sVH/qML8RH8637n6ERR7CGbAYwWJEkgczSpULLEfxMH4O6TaeTPquD5ByB9Ky9y6QmcE5tRPOATApUqJCsvaLF2yGcSJkD+hohe9LAgCSYJgbRXKVQKXkeLSlZIB+LcA7PH9TSpUqEYj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pic>
        <p:nvPicPr>
          <p:cNvPr id="21514" name="Picture 11" descr="ANd9GcSOyIWkBRMBC0lpW_PVdSxz4fTZ2M1A37EUpAoglOWOVukUM2LO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313" y="2586038"/>
            <a:ext cx="3960812" cy="247015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0" y="260350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4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entury Gothic" pitchFamily="34" charset="0"/>
              </a:rPr>
              <a:t>Make the most of mealtimes</a:t>
            </a:r>
            <a:endParaRPr lang="en-US" sz="4800" b="1" dirty="0">
              <a:effectLst>
                <a:outerShdw blurRad="38100" dist="38100" dir="2700000" algn="tl">
                  <a:srgbClr val="FFFFFF"/>
                </a:outerShdw>
              </a:effectLst>
              <a:latin typeface="Century Gothic" pitchFamily="34" charset="0"/>
            </a:endParaRPr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0" y="1125538"/>
            <a:ext cx="9144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400" b="1">
                <a:latin typeface="Century Gothic" pitchFamily="34" charset="0"/>
              </a:rPr>
              <a:t>There are lots of great ways to be face to face at mealtimes</a:t>
            </a:r>
          </a:p>
        </p:txBody>
      </p:sp>
      <p:pic>
        <p:nvPicPr>
          <p:cNvPr id="22532" name="Picture 4" descr="https://encrypted-tbn0.gstatic.com/images?q=tbn:ANd9GcRwNI5N79ij6iUDBPvJVzqUcX62H-4AXHWG5LnSqQoSrFIKEeD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989138"/>
            <a:ext cx="3171825" cy="2376487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22533" name="Picture 8" descr="https://encrypted-tbn1.gstatic.com/images?q=tbn:ANd9GcS49ZA_fWf3rzlwuFVrtjoA7W22Txp8ypqo_R7yHaLIUOa4Oyf-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1500" y="1989138"/>
            <a:ext cx="3168650" cy="2373312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22534" name="Picture 10" descr="https://encrypted-tbn2.gstatic.com/images?q=tbn:ANd9GcQsMWtOAIJF3tZVEIvOnVM_RllXNiyXQtdEx5U6U0yc7mZra5Jv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2138" y="4365625"/>
            <a:ext cx="2879725" cy="2157413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22535" name="TextBox 14"/>
          <p:cNvSpPr txBox="1">
            <a:spLocks noChangeArrowheads="1"/>
          </p:cNvSpPr>
          <p:nvPr/>
        </p:nvSpPr>
        <p:spPr bwMode="auto">
          <a:xfrm>
            <a:off x="395288" y="4005263"/>
            <a:ext cx="3313112" cy="5222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800" b="1" i="1">
                <a:latin typeface="Bradley Hand ITC" pitchFamily="66" charset="0"/>
              </a:rPr>
              <a:t>use a highchair...</a:t>
            </a:r>
          </a:p>
        </p:txBody>
      </p:sp>
      <p:sp>
        <p:nvSpPr>
          <p:cNvPr id="22536" name="TextBox 15"/>
          <p:cNvSpPr txBox="1">
            <a:spLocks noChangeArrowheads="1"/>
          </p:cNvSpPr>
          <p:nvPr/>
        </p:nvSpPr>
        <p:spPr bwMode="auto">
          <a:xfrm>
            <a:off x="5580063" y="4005263"/>
            <a:ext cx="3313112" cy="5222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800" b="1" i="1">
                <a:latin typeface="Bradley Hand ITC" pitchFamily="66" charset="0"/>
              </a:rPr>
              <a:t>or a low table...</a:t>
            </a:r>
          </a:p>
        </p:txBody>
      </p:sp>
      <p:sp>
        <p:nvSpPr>
          <p:cNvPr id="22537" name="TextBox 16"/>
          <p:cNvSpPr txBox="1">
            <a:spLocks noChangeArrowheads="1"/>
          </p:cNvSpPr>
          <p:nvPr/>
        </p:nvSpPr>
        <p:spPr bwMode="auto">
          <a:xfrm>
            <a:off x="3059113" y="6334125"/>
            <a:ext cx="3025775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800" b="1" i="1">
                <a:latin typeface="Bradley Hand ITC" pitchFamily="66" charset="0"/>
              </a:rPr>
              <a:t>or have a picnic!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18" descr="ANd9GcR01PW1hqqfbcdjWaJ0t4IzfmRab_OzmJcf8_sHbNVQmqLvbNv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1669012">
            <a:off x="1835150" y="1916113"/>
            <a:ext cx="1847850" cy="2466975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23555" name="TextBox 6"/>
          <p:cNvSpPr txBox="1">
            <a:spLocks noChangeArrowheads="1"/>
          </p:cNvSpPr>
          <p:nvPr/>
        </p:nvSpPr>
        <p:spPr bwMode="auto">
          <a:xfrm>
            <a:off x="357188" y="214313"/>
            <a:ext cx="84629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Clr>
                <a:schemeClr val="tx1"/>
              </a:buClr>
            </a:pPr>
            <a:r>
              <a:rPr lang="en-GB" sz="3200" b="1">
                <a:latin typeface="Century Gothic" pitchFamily="34" charset="0"/>
              </a:rPr>
              <a:t>Mealtimes are great for looking at faces!</a:t>
            </a:r>
          </a:p>
        </p:txBody>
      </p:sp>
      <p:sp>
        <p:nvSpPr>
          <p:cNvPr id="23556" name="Text Box 29"/>
          <p:cNvSpPr txBox="1">
            <a:spLocks noChangeArrowheads="1"/>
          </p:cNvSpPr>
          <p:nvPr/>
        </p:nvSpPr>
        <p:spPr bwMode="auto">
          <a:xfrm>
            <a:off x="0" y="6400800"/>
            <a:ext cx="6659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>
                <a:latin typeface="Century Gothic" pitchFamily="34" charset="0"/>
              </a:rPr>
              <a:t>Stay face to face… look at my expressions!</a:t>
            </a:r>
          </a:p>
        </p:txBody>
      </p:sp>
      <p:sp>
        <p:nvSpPr>
          <p:cNvPr id="23557" name="AutoShape 23" descr="2Q=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3558" name="AutoShape 2" descr="data:image/jpeg;base64,/9j/4AAQSkZJRgABAQAAAQABAAD/2wCEAAkGBhQSEBUUEhQWFRUVFBQWFRUUFBQVFBUWFBQVFRQWFBQXHCYeFxkjGRQUHy8gIycpLCwsFR4xNTAqNSYrLCkBCQoKDgwOGg8PGiwkHyQsKSwsLCwsLCkpLCwsLCksKSwsKSwsLCwsKSwsKSwpLCwpKSwsLCwsLCwpLCwsKSwpKf/AABEIALcBEwMBIgACEQEDEQH/xAAcAAABBQEBAQAAAAAAAAAAAAAFAAIDBAYBBwj/xAA+EAABAwEGAwYDBwMEAQUAAAABAAIRAwQFEiExQQZRYRMicYGRoQexwRQyQlLR4fBicvEjM4KyohUWQ1OS/8QAGgEAAgMBAQAAAAAAAAAAAAAAAgMBBAUABv/EACwRAAICAQQBAwQBBAMAAAAAAAABAgMRBBIhMUEFE1EUIjJhoRVCUrFxgZH/2gAMAwEAAhEDEQA/AKb3qF1RccmleJSK9ellLwMcUwqQ0yl2SPKL8NEl+RFK4QVUva2OY0hjCTz5LF17Q/EcRdP9xV/T6R3LOcDJRhW8JG9jr7pYc4WFpWkjc+pWu4PvKkXP7fvNZSqPawvcMTmMLhBGckwArEvT5LqQcbl8F40ozOnyQO8r/aO7T7x3dsPDmhFqvOraD3jA/KMmjy3UtO6spJPyTqNEoc2PLBna5cRK77WXGXGU+lVOwVind4V+nY2sEmJ9/BaeUuhSg32MsryB3mR1Ulo0ycfCZVyzU5HeMdBHurVOz0yRAB9/8nwS3IcoAWjZyc34o5kJtQs/CXT8/wBAit7WnvNpNb3jIjTTc7AbLOvfA5mTJ89uSlcgy4HV6Of0BkpG63AYmiQmUzP1VqjaIPz5ZKQMIluq8X0agPeLJ77eXUL0Whhc0OaQQdCDqvOajA7P3RTh29DQfhdJpu1A1aTo5s9dRusfX6B3/dX+X+yxVZseH0a+22qnRaXVCAB8+QWVtfHLQf8ATZPU/os5xFbaj6zsbsYDnBpjC2JyIbtIQpuvJBp/SYRWbXl/wdPUybwjYU+M3H8I+aJ2O+ajzApA9TI9lmrpsrZ7wHmFq7BYxlhJHIgmJ3CRq4UV8RiMrcn2wtQoyO8MJUzrtCZZLZh7tSCNna+vJFqTRqNPboQsCycostpJgZ91qM3eQtEaS4bOgWpZzrT8GbNFwXPELRusgUT7vCNaleRMtLB+AEIT2yESfdYUD7uI0Rq2LKdnp8X0QsqKalaFE6i4bJkeS5pMzrdBOJdFZJVYSQbEVPpp/AMFJOFJXWWQnZP7ABWXaerUUURRTm0VO8hCb8vZtJkZlzsmtb94/oEytSskoxOeIrII4pvkNbgZmTvt5c1jDVzk5nmVoX2BxDqlXN5+60fdaEGfZDBPn7r0+kUK47Ymba3J5JrjsHb1YccgJP6LQXxSp0KRaxoxEQOYnIlD+EMqhHSf56p9+Saj5/PHgBshlus1G3PCWQliNefJJctzjuvdMHQRr4c0WrgOdhAjoM48Sh9mtLgzLXTEfkFNTqEANZ952/IbnzV1v5OivCLbbA3YZonYeEHVcycI6CT5K9wxckw54J5D9Vvrvs4aMonc6AdAkuZZjXxkw7PhxsSfWT/yP0VS8bgbZmPfjPcyLthoAMtyTAA5r0apVB7rNNXO6anD+qxPFloxVadlpgSCKtTcN3aH+ZxRrIaoywtqM/8A+guDHPcRjLZeTEUmjNlOfzRr1WSdZnAiQc2yJ5c16XfNiwWUNce65zYZHfquJkk7kdOqDV7oc5pc8Q550BENaNGjkAESnjsB1J8IyFOziCdgP56lWLLd5ic1oKVwYpGeEFoJAjETGnMb+iJVruDDkYGWRgLnYcqc9mUp3a+XYcoAkDQg78k+rd1RgzGXRa6z3eO8QMi0R4F2E/NEn2FrmxAP1hR7hzpR5yGicNQS068x1BQS9LGaNTCTIObTzadCFtb2uvDIG0wfBZ284exp/I4f/l2RHko3YefBXnDHA24reCQxxgj7juR5HmFtLvcCPykH35eC8/vO7zSLXt0IDhHzWx4atva0g46iGvHMbHx/VZWvrTj7keh1Dae1muo0ZEPE+ITqNA0zAzYfaUyy1DodtDuQrQqLy8m08F/CLLHJ8qox6lFVV3EInC7ChFRSCohaJyPDFx1IJB6eCh5IIH2QFV6l3A7IiF2FKskjsICG611GsK4j+okRsXwZu0W2TlkqbqhKRauFq00kgCtaKjjlTAxfmP3W/qeiq0bkAJe4l7yM3nXyGw6BEgQExz5ViNkksR4AcU+wTednGCANcgOQ5lB7ysAAMCAYHoJWkqtxHoqVvoyw/wByuUXOLSFzhkC3DQwuDhq33BGYUV5Ml5/uMIvZKUE/zbJCbXVmo7x+i0tPPfc3+hFkcROWm1ZBoyAA8/8AKP8ACd29rUHq4nQcv8LI1amfivS+AmQwQP3V+fQuvlm0s1BrW5NJHT5krrLM+oe8Ybs1s5jqd1KbT3TphblMhoLuUlZm8b+tL3GnSLW6w2kMVUjc4jkxv9WXRJRdUmgnxXxHTsdHAzvVXfdYMyOrgNlm+HrpFIfaLZVAfWJc1kh1R05jLn7BdsnB1R9VgrOg1Ic8yX1QwHeocgXEEZctVt6ly06fdotaHEDFUeHVHxyxE4vdM4wKzzyZR5dUqlzae0U8ckMH4ndSeatNu5o7zhjqEQ0HJjRzLeW+aN2uxVP/ALQY5MDcuQzMKhUkAyfGNfU7pMmPilgoG7mlwbn3cyQSDiO8jQxPqExlygOkQT/WJ9CrTX4R1Jk+f7QniuRmg3BDKVnMnFtGQ0OWUp/YBM+05nxU4rCESeQJMBXnZg4ny9d1gLdRw1Hs/uEeOYXpFozM+Kwl+CLc4bZH2QuXYqUdzQrrswq0O9qBhbvABzHqrlx3f2FcgfdeCI2BbmPUT6KpctYNxNnIOJHmjHaCZnQj9Pksq+ck5R8Msw0zaUkg02uphXQdto6qVtc81kuof7Ul4C4tHgniuhH2hSC0JbqB2teAs2upG1UJp2hTC0JbqOwwoKie2ohrK6kbXSnWcEhVUjaiHtrqVtZKcCS7jSVbtAupe04y7npjnJr3qB9ZbiiJJS9RueoH11Wq2wDUp0a2w41ylwkW3VFDUdIQ2rfDRpJVV96uOgAVmOnkWoaGyXaCrt1mbU6HvVirannUnyQ+0uzK0tLU4Pkqa/S+zBNkYOa9J4PqnAAN8p5eHqvNGar0zgSkTHSPdX59GVV2bOtdrXshwnKM9GgflA36qzdtiZTGFjQ0HNx3cepU1Ninp0Mj1VctZK9k/wB11Q6nTo0ZNHoJ81c+0BpJOpVO0WplOc5PRB695zMSfBQ3gLARtt4BCq1af581WqtnOYVN1rwug5pbYZeLc1xxUAtqiq21DlEFl74Vc23aUPr20l0BRPrRtmiiwWwu10rB3u3tLZVjYx6NH1K11C9NJEBZC7DjrVHc3vPq4whm9kXItaOO+6K/ZWo2F2LzVs3e/mfUojZqWZ9Vba1Z89RLJ7KuuMVjAC+yVBufVSsNZuhKNFoSwBLd+e0hjhB+AOLwrDUeylbfbxq1E+xC52A5IXZB9xAenpfgpUuIObSFapX8wnMx4pOsbTsonXc07IWqn4Ey0NEvBfpXqw6OCuU7X1Wefczdsk/7I8DJ0IJU1vplefpkP7WaVtp6qZlpWQHbt0dPirDb2qN1bPglS0memmV5+lzX48mtFoSWabf+WbT6LiT9JP4K/wDTrCvXtgbqUOrXyPwieuyFkzrn4roYtyOnjHst1+n1x75J6l4vcCNJ5KqRPVTCgU9tnTk4x6LsaYQ6RXDE4U1abZ1IKSF2DPtRVbQ5oda6Jc8homPkjpYENeSC+N8inaeeWYPrK3QiihSpHFmIXrvw4sss9/X/AAvO7LQLzicIJIz6AfsF6h8PO6yCM1blLPB5uEMcmxbZVTvNzg2Ga80WkQht41YQMZHsCssECXGSVUtBpt3CpcRX9gEAwY9BzK8+t17Vn06ldpGCm9rHS8MeXPJjAzVwyzOyGMHPoOcowXJurTahsqzKOJwlZm5LXUc0PcSWk4TvhdyPJai76Jc8QhlBxfJMJqayi7abOPBVOyGqNVrEYzGyHVaJAMeSS1yE2gXVaASqhvBgMEgrLcU8Rv7Q0qZAAdDjOZduByG0rTt4DpVLvZarLWL3kTUYcgCDDgD0KtR07xllR3LdtQVs1nZUZl/Mlk7lohofGYxOAPMBxgrV8KWJ4Z32kHryQGnSDC4cnv8A+xVHUyxDab3pVe63d8IlYM1ICowurMZ6lMlTgoZXQ5DgJMmldChxJweowcSpKMVF1tRRg4khIBdFQKWk0FRyA20Q4Vw0+iIsu+RMp4ud50RbJeEK+oiu2COw6JIqbqqDZJdtn8HfUR+f5MnTuR24Vg3QWxOSJWq+2tJwBBbTeLnnNaTERlOfY6rQa3eVWLwmmSl2KHHyOSx2d7RcLynBoC7iCk7PwNLSorto46r6Z3aCPLM+ymdUVGnauyrMq/lIJ6gaj0KsUctmP6r+Kf7DVrY8EU6bcz3tM+Q+S3nBQIHeEGIPiNlDQu5jy2pSIOJjcGf3mnMQemhRO67E6iIcPxOcfPmfROzyYjSxlGrpFdq2FrxDhKp2asrra6bFryV5Ra6Als4JsjyS5hB5yTnzzyWI4g+GVIuBY+mQCXQ/E0gkycxMjovVahDhrmg9suRr9ZRuTj0RGKn+TMBYbjp0qDqb6jZe4l3ZguPQNLv0WuuK7A7DhaWgNAGIy4jm481NTuCmwyBnzP05Izd1VjMhruhzu7DcVGOIkdrubJALddZC2NWqCEAvmrhGLYa+C6WMgQy+zzu8+E6TKpqBhbicXBwAeyTrk7Np6Awjl1vbgbT7xYDOHDhaSTJLo1M+SL2Ws14yzB2IlT0rO0bAeCHcNVcV4IxRgTHl9F5zeowWiq3k8++f1XqVoqANgLy3i2oG2t2erWH1kfRVtRHdjBr+kvFjX6K3arorKgLQOac2t1VH2z02S/2q72qo9qu9qo9snJeFZOFVURVXRVQ+2TkvCondoqPapwrIXAkuionNqqmKqeKiFwJCDLY4aFErJxC9nVABUThUULdHpi5UQnw0a4cVDdq4sr2iSP3bPkr/ANPp+ANHNckKI1FG6srii2FgsOqppeSCQCQNSAYHiqrquSO8EX52FrZiGJlTuOBiDOkz/M0ThhZwJum64OSWWvAHLz4JvadV9D1uG7JaWNd2bCMiIA9DCF274bWZw7tNoMnONE5V5WUYcfXIvhxweGslxgZk6Qk+yucYDXEgaQZXp1XhKpSLpZAaDDgNtohVTTj8Jy30M/NR+DH2WfVR4xj/AJA3wxvsttH2OsJpvk08WRY9okjpIk+S9UttkIYc5gb/AKrzm2WNr3NdOGowhzKrcntI66O81cvq8bZXoFlKswGMyWkE/wDIZA5ck12xkZstDbA19leobwvxlFsvIHUlUbvvA/Z2moMNQABwkZOjPMaoNfF4DCcUHaNkE7McIbRpnY+UaCycTU6mbXA9QZVw3mCMl5hhqMe2pSpgDMPa3Rw5xsUXs3EfeDS17SZgOaRPhKFTeCzbokvxNLel/ikyXHNcuXiKkyi59U4fxdSOiwlvtnb2mmwnKc/Jei0LqpPpBrmNcI0I+SZHL5KFiUeAE/4m06pIp4wBOTmkHL5oW7jwF4a6XZ5tAmPE7Ile/C1NpAptiSBltzQ2vw3Tpzlt5rnHLyL3YWEi1dt9t7R4acsWXgURfewCw9veKTgRkqNfiMkwwFx5nIe+qhxk+h1de83jr2k6rB8WWsOtTujWj0z+quWCpUPefkAJPSMzKzVtr9pUc86ucT5be0Ka4buzQ0ydcsod2gUgBiYMc4MePgo7LYHPOWQ3cdAFpm1WtGCJaAAPb9PddYlHo0HqJrwZw1Oc+e66Kp5rY2CxCuQCxpHJwBH7K/efw0pvINJ/YuImIlnUkTl5IYxUhL9TUJbZIwLbQeacLSVqrX8LazWzTr039CC30IkLJ3nd1azVOzrNwuiRmCCOYIR+xksV6+E+ET/aynNtfRDBVThWS3p38FpamAUbawpmWgc0HFdPFZKdA2NsH5DTayeKyCir1UrbQeaU6RqaYZFdJCvtZSS/ZCwUi5NLlAayaXrVVL8mTLUrwTmoozVUSUJqqSK075SPX/h98QmNFNlUwH9139D+Z6OyXrTXT5r5Qu62YH5/ddAPloV7RwDxwBFnru6U3n/oT8iqWVpp4/tf8HkdbR7dj+Gei1aIcIKyXENx5SwbrXtdK5VpBwgq40prIvT6iVMso8XtNF7XZjnsoxaIMHQclseM7pjMaBYapSjVUZw2s91o746ivcHbLVDgZMkx7T+qA164daOz0mTnrkrNC04fl5FR2oYjiEEjSdttUsZCrbJ4HC2Gmdjtn+y7aLO+tSc5hDXBwcw7Bw59IkIbY7O8kmoRPIaeKK0W4RhB/gj3zXL7WMurjjjsy9guWu5znOcWOB2Gh8eSJVuJ7ZRIYypjGgkAGfFX20CHOJyDm5+I0PiqFsoYTl3uWXI5lWFY8lWGmqlw8A4ca2wkkFx25iU9l92xwk7z97OEXuaiATludh6hUrVZRSqT3iwmCepOUjxTFYn4KlulSlhA6jc9etUxOcZzEkw3qAFYqXCypRLQ6KjSS3kYyLSVsWWfHSkZkDfLPl4KlUuJ7aeNsAuPiAfykpe+TeRkI19PgDcPUj/tuPebBz25idwil62NjySym0kZPcGicQGRnU5KWz3bgfjLiHkYZjumZIy5ynULP2bagLgXOIkzvzKHOXkOWHLjwZyyUQ+uykXYcZjLbKT5rZXTcDLPUc5s1GloALoJB3MjLNZKw2Rn2ymahyxHEZgZTHvC3rbIHH/TqYT45D/iU2KTQnVtx6ZYs92hvewdSRkSpnXiJjsjGUnkqb7TaWOghtQCJwmDn0KstvJp7uQcNRnKakvBjPnlj3sa7MGDsfoRusJ8R/8AUpU3EQ+k8td/a4bdJwrcNoZgtMA6t28uSG8WXU2tZ3tORLTnvLTLT1UnVT2zTPGwkmDquym4N1THpQmylKjAWUOTg8pkroKFr9BqX7JO1KSZKSDYvgb7kvkhSSSVgzxLiSSk4RRWwWsuaB+JvllsZQkp9KsWuBHn1CTbXvjgp6uj3oY8+D3bgfjR2GnRtRAJEU6hIz5NqcnfNbmvb2sHePpmvHOBboZaqran3qdMAvBGTn/gDvCJPktjxXxKKNMgEaKrplKMW5dGBXp3J8mitFso2hpa0ydNI+a884juU03E7KxwdUtFZwrOeMAzA2PKT9Fqr1Y2o04ohNlHejY0l30tmIPMTy0tPouCpGXNaK03cxzXGnmWHMD2IWcq04yP7qrKGD1dF8bllHDVdtA+amo1Dr1Vct6+UKVz4GfkuUcBWNS4RP8AbY085PuoK9oDhltJVNz0mzmB5qVkJaeC5ZYoVHDMaq+y14hDhKGCQDmOk9FOHGFDyLnXXI0d34XN2Gxkx6KS0NbTce8SNYkHzA848kHstua1gDpy2GYXLRaKby2ARhjOTnlmD5o48rky7NO1PKRMb4rA90Ne0Huk6ga+aDXpaHgNMAYpcC3PM64iVeFlbMhzhmTudduoXWWFoEYts89+gXOKQ6GFykCGUC4ZjM9VqrkuCrgDmOdpm12nlyXLluQueBALRmeeWi9Bp2RrWQBpyQye1ZM/1DVKK2xMtd9sjE14LX6d47bQrLqwGcg+Q0U18hjGl726RGQycSABn4+6D3jePew6n1Hqjqt3J/oyY2bi1ar3A2zQy33zIOWkqjaak9ChN/Wrs7M905u7g8XfsnLnglcySMPVfLnHm5xHmSU2U2UpVvBsp4Hyn06gBzEqKUpXYD3Bqx17OYDxHktHZLusFQRiAWDDl0KMAtbumejDg2xnPtP/ACSXnYqnmfUpLv8AoHZP/IjSShJcHg4kurkriBJFcxKWxWN9ao2lTbie8w0Dn+m8qcAOSR6H8N7UWWSoGmCapnP+lsSql93dUttoZQBPfcMREw1jTLjPhl5rVXRwW2yUm0Q+ajxiqPOmLTujkiliuVtmBcHY3u+84iBHIDZI/uyZdklJv4ZM21U7LSbTptwtYMI5QOfVRUKD6/eqEsp/haMnP/QIS6p9otLaZyYO8/PUN28zCs3zfZbIDoaPZRu8gLjgu3jUoUaZADW5ba+ZQSz3fTtQ7hh413B5HopLluhtZjrTaxLHT2VI6Fv53Dcnkrt01qNOsGUmANdnkIjn4oJpdssV3urO1ga38PVGgnOR0y8UEfZXATHT0Xs1ksLKjTI2H1VG1cIMIMDVBKBZ0vrMYrFh4+2lnorAowP5mtRbuDHseT+HUZaKva+H3NYIGfNBFM1bfUK5pYYA7Ix/PZNMhGKdz1DsdP5CbVuKpE4evj0Rci1qIZ7ALZB/kLr6iMULlc+IB8VfdwZUMECeeyU+y69XVFfcwDZ2uI35rQXLdJe4GMijV28GYWy4HZau7LuaymA3ZE/xyzD1nqcIyxDsZdVzNptGSIGk0DouvqhozyWE4iv51ox0aLi1n43j/q09VVsu3vZFHnXKds+TJfEXjEV63YUXTTpuDnuGjnt0A5gZFXLqqtfSDtSRnK83o2V9N7mPByJEncg/VbThyuTT1yCvV1xqjtiP2uEtpfrN7yz3HQilSH9ZPo0j6rTtbJ/ZAuO7NNmY4ZllQT4OBHzhHD8slinieWYQBIFc7MxofRclXcpmkpofKQKbKUqA9w9KUzEu412AtyHSkuYklxO5DyU0uTS5NldgiUxxcmly4SutBKnoU5nCV6v8HeGwGutTx3nS2lOzRq4eJ9gvLadkLiANXEAeLjA9yvpDh+wCjQp0xoxjW+gzQSkuinfZxhFPiU4KlN+gILfQz9VRN5ywg+CJ8X0JoA/lePcFY3tDoUiXDKkZcBptZgZDR3syXQM52lZa1UzUtLGOnDil3KBnCvUrRhBOcIdXvrMw3vZwUpslyQSvi+Se6MgBoNGgLDu4heamNjiC092DsN0RtdYuYZ/FqstSEE+aF/euSnqLW1hHqnDvxZdThtenjBjvMycOpByK312cdWWvAbUAJ2f3T7r5+DdE9jC4+eUqrNOL+14KqZ9NNqNcMiCDyz90JtliDTplsvF7Aa1MS2u9mmbHHCD15oxS49tVMYRUL+RcA6YQrUzzhLJKlg9H7JvJOZYw85BebU/iTafxU6TvFpHyKtt+KVobpSp+ALoTHqLPEf8AQW9/J6XSuljdAFZp0gNIXklp+J9rP4KfkCYPhyVVvHNsq/8AyYRyY0Ny5zmqsrLs5aX/AKMdjfk9ktldoYZIHis1bePLPQGHHjd+VmZHQ7DzXm153vUqAte97vPunxCC1awbMmABPoCpUp2R5/gXk2F9ca1bUSD/AKdP8jT3nGcsTvoIV27CDTygc/r8l5lZ7yLiHaDYckbZxIWUiGnvEQOk5E/NX6aVWseS/SlGOSlf9rFWu8t+6DA6xlPrKNcOCGZrO0KOYWksBhqNvBCf3ZYbDgq970gbO7fNp9CoqVWVbqf7L5z7pS7H9jDnLMXgyhso5BRmwN5BEeyTDTWWrX8mV77+SiLA3WAmOulpOgV8sSDEXuy+Q1qJLyDHXIw7LjbhbyRYMThTU/UWLyMWrn8gP/241JHcC6p+rt/yC+ts+Tz8lSMozqkkvRTeFwb1kmuiUUAEi6FxJJy32UbLJBXhOy9pbrO06doCfBoJ+YC+gbM7JJJCnyJhJyXJFxE4fZ3CNS2PIglY2rRCSS6XYUV9pUrUsoCHV2AeJXEkifADBVueAM9N45IbabrAdNM5HMA9f5uuJKrZJxw0V5pYTHtoEPLHQDzifkeqK0LGA2HAF23LbzSSSLpNpMQ1gTauEEZwDETkJ5bqrUtGZIESdEkkcVxkhDA7OT+yZ2ny2XEk1HBCwUxByBOxXLVbRnGWUaRGeemqSSQoqcuTmwY+3zkJcdATpHgVDWu6rUJMRIwmXDTySSV3aoLgV2+QXR7rYO0j0yVmxsnM6lJJWZfJfh0GLNTRWiYXEkhhl2ztzRFv+2/+0rqSGS+1kv8AFmd7dNNZJJZO1GEc7bouiqEklO1Ejw8KRsLiSXJHZHwupJICMn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pic>
        <p:nvPicPr>
          <p:cNvPr id="23559" name="Picture 4" descr="https://encrypted-tbn2.gstatic.com/images?q=tbn:ANd9GcRmhP2icjcg65Mhq2T333Lil2rKyml9M1qKBWY03EB29Jvwv1I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90580">
            <a:off x="2843213" y="3644900"/>
            <a:ext cx="3362325" cy="2232025"/>
          </a:xfrm>
          <a:prstGeom prst="rect">
            <a:avLst/>
          </a:prstGeom>
          <a:noFill/>
          <a:ln w="50800" cap="rnd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23560" name="AutoShape 6" descr="data:image/jpeg;base64,/9j/4AAQSkZJRgABAQAAAQABAAD/2wBDAAkGBwgHBgkIBwgKCgkLDRYPDQwMDRsUFRAWIB0iIiAdHx8kKDQsJCYxJx8fLT0tMTU3Ojo6Iys/RD84QzQ5Ojf/2wBDAQoKCg0MDRoPDxo3JR8lNzc3Nzc3Nzc3Nzc3Nzc3Nzc3Nzc3Nzc3Nzc3Nzc3Nzc3Nzc3Nzc3Nzc3Nzc3Nzc3Nzf/wAARCAC3ARMDASIAAhEBAxEB/8QAHAAAAgIDAQEAAAAAAAAAAAAABAYDBQACBwEI/8QAOxAAAgEDAwIFAgQEBAUFAAAAAQIDAAQRBRIhMUEGEyJRYXGBFCMykUJSobEVwdHwB0Ny4fEkMzViov/EABoBAAMBAQEBAAAAAAAAAAAAAAECAwQABQb/xAAkEQADAQACAgICAwEBAAAAAAAAAQIRAyESMQQiQUITFDJhcf/aAAwDAQACEQMRAD8A5gprcVAr1ur0gScVHdTCKLj9R4Feh6rrmTzZmOfSOBXHA75diTXqoelSYG3mtkGVIHeg2FIi2ZPSiFULb9OtbxxDOKlljxhTwDyKR0WmfySW1swtd6+2TRejIFtXOPUTnmjbODNqUPRhxUVjCUjKHrkis7vU0aJjMYPaxmS9lYDLcKKYbexCAZALYoDw7b+ZdzyOBwcAUyhB7VLkrvCvHPRVSW/OSDjHSoYrcbDkZBOeRV3JECjGvI7VfLXA5xSKh8QsXdgMMuOvSqKaBreYA+/FPtzaEMGA4BzVLrum7oGljHK81bi5ceEOXjTRWRr0YYxTPol3IhBRiCPnp80vaenmxZ9sZq3s8wSr/vitE8mVhF8erTvXhfVF1LTYpCfWBhhnoatZSAK5p4JvjZagtuzERzjjPuK6DNJ6a1J72YqTXRVazKBG30qo0Zh5hz3NE6u/oaq7THw33qnkJ49DjAeBg0Up461U2s/A5o0TcdaLaYq6C8/NbA0H5w962Wce9LgyoLJrwmoPOHvXhmHvQ8Q+QQCa9zQonGetbeePej4neRMx5rwVCZh714s4J60cBoTmhrk8fapBIKHuZQAea6V2dT6KqQEufrWVq043HkVlX1E8Pl0NW4ahg1bhqwmkIdysTN8cUADxRdySLb4JFBDk1wSUntUiVDzREK7v3pGPPYZbrlhRssImiGOoHFR2se0rnrmjEGw9CV/tWaqNkT0H6eQYU+lbtahSxzhX5B/laoLc+UdwIMZ7jsasomBGTgg1np4y67QLpO61v2SUYEvAPbcP9aYlAJzVRJBuXKdugqwtJWdQsgIYf1+aSnvYUsCzGGU/IqeKP0j4FaoCRwaKXAXtSnELRAjkZoG6tAY2TGVI/arIsBWjDcK5MDErRrYpd3kJ/wCWRirSaADBA5WpYrVY9busfxxq39aMlhAUgDtVqvvRElmB+nsTaR3UX67Zgxx8da6XFcLcWqSKQdy5rl3hiTL3Ns3IkGMfarjT/EB0/TPzCzFARg/Fejx0qSZ5/NGMYtRillVvLQtVfZxSI2GQilF/H9+03lwW0eGPG8k4/ar6y1ud0DTIoJ5OBxVqakipbGqAkAZowNxSFeeLQJvKg27h1yaO0rxJJLKEuAAv8wNBPQOcG7dXm89jVLqfivRrBFElwu89gCam0vWbHVI91pOj/APIo4wFp5je5rwyN71qUfGcZFRMcUOwEplb3rBM/vQ+6t1NFM4mEjt1NZvYcg1qCK8Lc0wCQ3TqKDu7tip5qSQjFV92eDRTZ2EayEjNZWkf6BWUwD5uijdz6RV3o+jfip0WVsAnmrG50lrJViVPX3PtVj4c024kuN5BwtZnmaaEu8NfHGk2mm+HLUQgeY04BIHbaTSAOCa6N46gk/wtfN3egkjNc4zzzST6Gr2bqMnHzVlbR9OOnNAQj1D61dWkfApOR4V4p0niBBHxRajkY71HFHySO1ERqVbkftWWmbJRIqgHcOvf5omLgcDHxUaqeCKnjTnipsdBMBzRcYGMfcY7UNChJoyOM1NjE8TkcHrU4l4qBYyK2AOaApMXyea2zxUGcda2J4rsOAj/APLBh3iwf3oubGOtDkf+oEnccVvK3GKYBDp8nkXhdTj1Cj5UiuLaZXwBuJqqjO2TI96qm1O4kaSKI+kuwz963fH1oyc/QyaHo1uC15IuVzxVtrr28dkBDw7DAxVML6a10mOIEZNL2ranc+YMydBVVNVRFtKS50nQxe3ymRjgctz1p1XQbZEwvGB1pJ8E31zIssjPkg4FMt/rs1vaPlcsRgV1+TeHLEtFXXtP/E6myK+UWrrwvoccamRHZZM8MDVO18IIWlnXMshzirrRtVaKBcR01+SWIE42WutajqemW/5N0HPYOoNQ6L4ru5XWC+tA7N/HF/oaV/EPiB57vBT0r0onwtfb5nmaLheAaZVcz2I5ls6OrLKA0Zx8GvWYqKX7jXIYbd3cFSBwaobXxfMx8qM+czHgHtRit9oWoS9D8kwrxphnrVbZut7abo5ALgDlfegmuZIpSkuVYdjWiJVr6ka2fZetLkUFcvnNDLegjk1HNdA96Zcb07yDI/0L9KytI5BsHPaso+DBpz3VLyGW/fBGBwKZfC8cS2pfjJrnMIZ7pncHG6m20me3tk2PgGsFz1hsl96E/wDERY20OQgAkc1xgDgfWuj+Kb+WexaNmzkVz6G2nmIEcbNk8fNdK8V2c/s+ja3HqGavrZfQDVVHbyIwWSNkbtkVa2xwmD24+lQ5Hpp4pz2Hw4ouOP4oO3ySOvFXNvGNo4rLTNUmnkHG4cGpEAzgjBony/aoyoUmk0Y3RwvHWpvPdcYQ1DCoLZP96OjWNgBn96GHM0S64wwxUyuCOMVBc2SsNwc59xQccrwPtJJFcAtWQkZFaEMBitLeff0opsEZI5FcAFwVU7sVDJkk4opl3dagkKoeoz9a4AI4KAn2GTVNoFo13HuzglyP60wgq4dDwWUgftVB4WvY4CI5TghyTW743pmP5HtDb/gzTNGjP6VFLPiLTPKlkIfpTra6nbkE7x0pJ8SalDJcMFfq1Xh1ukazBh8FaOyWSvvwX5qy1vT2jXLNkdcVH4X1K2W1iQOAQtaeI9RWWfy0cbRxmklvz7GaXiLlrp1zq2qiMYEacmmK502W2ibaQAq174XkgjaVw44HJr3XNTh8hlEoy5xwaNVTrDpSSFQaTPcys7MMZ4+aa9K0eez09Ts4PJIqDTfIeJW3gL0pqN3CY1XzFEaj3prppCzKbEbxF5iwtEfTkc1YeFPCph09bmZyJ5Oeewqu1u9iu/Ekcf64UILY9hTM/iCNYCUjYIi0tVWLApLQLU3n0jEkeGkB9ABryLxRa6ntt9ThNvcHhZOxPzS5c6/He3jNKzDngHoKZdJ8O2+p2wnu8FGHoA/uavx8j4e2SuFfSIjM0blScgd/etXu+cZqbWNOayjTYcgcA/FUbl817nA45pVIxVNQ8YyR3noHNZS2LiRRj2rK0/1UT82VcTQ7ghxuJppW2iks1BABArmFreSC/U5zimtPEGxCrDtXylpnrQ0DazGrXHlbsgnpntVTdSnzEMKqoiOFxWs2prNqasT6S2Kk8gtdGM8Ddmo8vTWmjgxp4TCVJlEc6gh+h+agkgeJuDn5963ubbywWZtsa87q3glF1CHFR9ei/wDxm9llnGePimG1/SKorZcNV1atwKnZSQ4LkdKHuIyoJAP7UZHyBUykE8ipbg2Ctd6qtoDvSU49kNVx8ZIjYFtIQO5YCn5UQ8YGPYihbzQ9IvFzd2MLN/Oo2N+4xVYuP2RLkm/1Ys2vjCKdijQSpgZJGGA/Y0b+IS5VZImDK3IIqWLwrp8DyG1Ey7xg7n3cfGRRVn4eis7dooZJW3Nu/MIOD8YFHkfH+oI8/wBjS2fHXgii3uMLyajW1lhOJV4HfGR/So7qN9uUCnPTFR1D4RyXbSkhGIWpoVjYZY5+ap7yw1e42m1nt4hjlXB4P7VHDpHiDYAb+2znk8kfttFVUJrdEdNPML2QKP0tSrBFs1u5VQdofP781biy1OFR50sU3PJQFf71YaFaIb+4MiAnIzkfArR8d+LZn+QtSIl/Lt3bp6aRb9zJefVq69qNvAmnSNsHSuYywRtqSgKMZrZFdMyNdl1o8vlRAgngUNd3slxK3PGaZLKCCPT3fYP01U+Vb85Ubj0oQ17Geroj0xmSFgrEFjzzWuqHYYwT2pw0rSLZLeMGME45qv8AENrb/jBGI1wopZvaGayResLky3EMTMdgOcCrDXNSMMLLGTxwMUToumW018SV4Rc1XeJLdVvkt4B+sgD7mnql5CpPD3wrpd3dxteNGT5h4J9qM8TzTW1qLOFCJZOv0pu09YtK0lF4ConJpNuLptV1MyL6izbYxUpp1Q7WIq9B0eWaYPNE3lIcsSOp9qebWeS3x5LlQO3arrSrKO1s0hCg8eo46nvVT4oFusZt4Py5nHqZewo/yebwHj4oCvvFVvcP+FMak9Gc9/pQTRAuNnKt0NLN5YTW2XPqT+YVeeHFmSHzLtyImIEanr/4r0/h8q4Xn4Zl5Zd/+ho0/IyTzWVdfhqyvW/sf9MngzjEMJF5laKuw6RkkdqGsp1NwDmjtQuV/DkDBNfMNvT00uhcYkvn5px08i4tbW4OCx9DH5FK4RXYDHU01aJEfwjQKfUDvTNS+T/nS/xXl4Dau7TzmBOETqPc1rpkfleapOemasJ7P8ROGXMbnhgfehzaPbT8BiDwfasvksw2+D3SZBhqPt3wRQXsanibkUjORdwPkUZH2qrtX71ZROKk0OgyNc1uYwe1RRN0xRSMOvak04i8vFQy3CRcZGa9vbhguFqgN2Uv/LuFwSu4c9qOacXTTGTHxUb8Ddgc0PBPEgZ1OT8mvX1AOuDiuwZpEoQOuVPNalJBxQM9w9vIjxgsO+O1WdtcLOgJ6/NNjXoQiKtjDVWrfvZajIFUEMFP+VXMvAqql0+a6lMsSZA9P+/3rR8Z/bszfJ/z0e63r5GmFdg54pGjvibwPjpV74nt54YkiZCCaWoIJPO/Qa9JJKTA29GqTW3TTggUeo1Xw6oWuYxsz6hQ93DMIY12GvdIsZ5r5QsTHaMmjKlSBt6dI0/WcxqfL4xS1rOtq15KWQ5JxVnbQSwQkvGwAHtSZdZaeWVwcZOOKXjlbo1U8wY9I1iOKOby1PmMO9Vl1eSX+uxZICxjPHxW1vay2enNPJEwZxnJFeaBpjXTyztIQWO3j2pW510Mk8SNdf1m5dRbLK2xhyM1F4ZjZrozgkCLgc9621nT4VvCquzbVxTPo/hxYLKICUh2GWyO5oeUqQ+LdBj65Pp9q0pkyQMKrc5NL8euNcTlrpSWY5LLUusWc0twYo5EeOLj2ye9AWGm3Et8sXlsijlnxwBVIU5ottjzoWkxajF58oDW44AP8RoDxJp01jbyeVkpkbCPr0qys7p7IKkBxGoxt9618Q61C1lGq488yKTH/wDUHk1Pa8uvR2LAS31ILCiyN6wMGsry50+G5maZphGXwSg4xxWVp/noT+NHGrTPnVJeSELjNHabCjyNkdqF1WACQBfeob2HOtA7aQ+YDjvV9Z6gYZ0deMdR7iqm3tWzkc4qaRT5WQMGupKumNDc9odlZL2BZYmyDzxUMkTIjM4OFHel+wvZ7OIGMgg8lT0NE3Osz3UWzYqZHJBya8+uCpfXo9KPkTS79hoIZVYdDyKlj4oOzfNug9uKMjpWgph8DYFHxScVVIdtExymkaHTLeGTnrRsZyOtUsU3NHQzipuQthjQhjkiq/UdPtrpVEqEOv6XU4YfeizcccVX3l6IwWJHHvXJMCKx9Gs7eXziZnk7F5WNQNFbBiMbTjsx4/rQd7rPmuwRs9hjvQ6wajOEZNhD9MOOD7H2+9aJh+2PLRfabIkZKM5fPQucnFXEcSbA0fSkmJ7mE73IOD/CelNtjcHYM+3IPak5Iz0I+mEPwKs9D2m0fJGfMP8AYVUzsACe1BfipIYXKOQMk0/x52jP8h/Ui8WTCfUBGvIQVRwxfnE471X3F1NLdSSFznNRwXMpb9R616TjJPPT7Li+kzMq/wAoph8F2++SaUj2Arn8tzK1wx3nrTn4OurmK0Zg3BauqX4hT+w9X+2OxlbA4WueTFLi5ihRRguM8fNXPiXXp4NMdONz8Uk2GoTrcLLkelgaEQ8OdLRv8ZXiQWqWykDihvD1xBBpRd5FBJJ60r+I7ua8KTzNnfnArSGUrpqgHrSfx/UdX2W1lcwXusgyOAu/c2R2FOlzrFtbWbyLOm8jagz3Nc80OL/3JT3O0Vvq05knWFT6Y+v1NHwVNI5Xi0aLBvNYMGD/AEOaf9G09bWz2yqDJJy+eftXM/B9q0lyZuQsOD16ntT7Bq88JAk/MHz/AK0ORPcR0+tLC90iA28ksTeSwHHsTXJ7j8ZFqxN6fUzYLZ4I+Kf7/XfxpCxsIYV4XeceYe5HvVFdR297IIZT5hdsAAc5+KpxpyuxLxvosM+b+YkTyKejKvBrKon8SDSZH0+OVmW3dkByOxrKGM7UIWmXRQsSKivrgSTA17ZwSeWzbaEuQRLgjFHFoNeF9oqpIkhJ5xUUzKN0XHJxUWkAiJsHFaxWV5fX4isojI2cnnAH1NJnZRP6oPltJEgUgZGKCtzuLAjkGnBNGvRbLFMig4xuByKp73SZbJtrDnqCP4qjVrMZaIe6jWwyFIo9BQdsF2Ar1oxDWZvs1JdEwPFbB8d60yMVoxxXYdoUkvPWi4ZwOpqnLkGvVnNK5D5F3JeYTC9arp2aTmVcr7VrHL81MFD8tQ9HaU941rFyLZSD1PeoI54v4WwO1WF/DC7gIRuFDRWChsvx9e9VTWHK6n0bWuZZQyDKryTVha3HkzsjDAPavLLyhlQoBHUCobwgMCO1I3rOdPdZaT3QK8E9KsrnRlTTdzuRII8t9apNC8t75ZLlvy4jnA/iPb7UyazqVv8A4e2HwW4rRww09MnPafRz+607y0Zg/wC9a2WlytGX3DgZoq+uI22org5PvVlG0cdhI29c7cda13T9GaUhXWwkaQkEHmn7w/pFzBpcTbQcjPWla0AZxgjk+9dQg/J02JBxhBQumkdK05z4thuWKIyYyfeqM2c8UaKE5Y03eJpPN1CJOyihEiEl5FGei+tvoKaa+oHPeFNremmKOMO/6ABgUPFbx/hYkyWYk8UX4gvkkkwrjBb3qHS5YxeQ7wxVfUcUmvB+tGq10qzs9ODzIcxplsN1NUCadFPIzneGY5ODmrLW9aga3jt13jedzcdhU3hUW13qUQMq7Y/WwbjOOn9cUseSTpjVjeIa9D8OvY2KKkil2G58jHJoTxB59jauEjYSspEbEZUGm6EgoCpB+lLuqzLd37ruysXoH17/AO/il426rWG8SxHLpje3NwoedmkYgAscYppNpcaZpk92s6tdRRk5Zuv0o06FHqOoRRqAhZuWUdh70T4qsJ7fTblXUFShww6GtNUniIJNHKZLXUXdnaKRmY7i2OpPOayne3mQwR7mUHaOprKOnYLWnY/DH5NAXFu9zeiKGNnkc4VVGSTVp4X0S+1j0258uFTh5mHA+B7mul6D4Y0/SSZY0aa4YeqaTBOPYdgKzuvFlVPkig8O+CyLdDf4BPWNDk/c032GhWNimy1tY489Tg5P1Jq0h6YVR+5qdcnqR+1SbbKrEVklogG1k25/aqXV9KE8LxsPUOVP9jTidu3DrkUNc2YePK845H09qRrR1WHH5rZ4pGZB6gcOnzXiSA8imXxPYG2uRMq4SThvr2pZuosnch2v79j9ag1jxmlPVqJ1fNYxqtW5aM4kXaffsaIW6U9TR7FJXNQknNbmVW6GtGINFCsIgkAIzRfmLImCSPp3qq34r1bkp0JoOQ6ESxlJSQoC++c4+tewxzScIQwPftQxnLY6/fmp7X8XcyLFaxuzfyqM0fFg8ifYLYEl8t71VX99syQCzH9I/wBaZV0X8PC1xqTh2UZESngfU9/tS8sYuLwekYLcDFaOLh/NGfl5vxJa6EjC1VpQdzcmvfELbYEAPU076fZwi3jUxqcKO1UPi60tt6oEAwO1aIpeRnaeHOcmS7UZ6VZ3eUsDz1+am0rSo7i+fBIA4qz17R0hs02yNknpTOl5ASeCxZs3mLhiMn3p4nvbhLdFErcKO9LOm6SZbqFFk6sOopuu9Fn4CyKeK62jpTEvU7uc3zMZGyPmhBqFx5zYlbc64Jz2o3WbGWK8lDMuRQdjYh4pZpHxt4FN14g70r7sguqk85q50qP0mQ9+BVQsQe5yeeafYra3s9I3vChZY+pH8R/71K6xYUid7E69l828cg+lTtH0FN3hG02WvnkeqU8c/wAIqosNLivbqKERjdIwGRxXS7fQYI4VW3dkCrhQeQK6rSWHTL3Squr6Sxt5JkdlKjC4OMntQOnXriIeeA5PU9698S2dyk0Vqm2QD1ts6/HFATzJZxbW4fpjvTwlgtPsdvDLQTSyzhgGUbVU9easNbELabdCYpt8ps7unQ0pWjSQWkaYO8jc2OxNDeIry4k01bGZyXvJFiRf4sEjP2pKnsZPoTLeAvAjAdRWUyGGztfyPKJ2cHk1lW8ieDrpemQadaRwQoFSNQFUdKNHqOK0BLHHaiIUxWE1ksa7V6V6uS1bgZFeIuDXAJOgGelbY2HI5U9RXh5XFZE2V56g1wADW9JTUbCWJcbiMofY9q5fc2skZKupBBwfrXYlO18dj0pe1zQfOklmgG7cclQP7VPkne0W4rzpnLZ4Qc5GaBkg2ng4pvvtJIyVB+aoru2dMhhU5orS0piJFPX9q882QfxMKJkTBxioitVWEuzxZ5P5iftWxnfgDGfpWuMGto4yz5o9A1ljY5kI3gH7U6+GIQ1xhVAVV5wKVdOh6cU8+E4dtsZccyOT9hxSz3R1dIB8a6TcfgZrqwZsqMyRjuPiueaXeSrdxEgNhq7rsDqQwBB4NJXi3wvDDcR6hYxBG3YkVR1+a2RSzGZLn8oIstaAUBo+3alvxFrMU11ISCMcUbHG6RkujDjuKS9WfdLIfc08StFbYweF7i3Jd3bG5u4o3xPdwMsKLIPeqPQottspPfmoNfP5yDPagp2g+XWFxoEiNqMA3rwc9adJZFJzuH71yvSCfxyYJGKvbm6dEJ3nge9C41nTWIrPE92Px8wDDlqr47oQ6fJ1O44BqvKPe37dSC2Sfip9WKoscKcBRT51gN/JtpbK13GSpZdwJ59qY9Z1qNoY7cRsMnc3P7VR6NCBlj/CMfeob1/Nu3IPAOB9qTxToZNqRz8Fz2rXjzyMV8tcLuXuf+1dGgvLYQtIZUKopY4Ncx8OW3l2KHoznef8v6UR4guWgsfKVjmVsdew5NJUeVDqsRezSXEs8k/ku0sh3Dj9I7f0xUmk6NHqV+Hv9hWIbiN2Wz26f74pGXXbzaqPcSOqjADHcMU6+FNYeLTgXtk9bFi2cEjp/lVaTldE002X8mk7CVtHGT/HIuSPoKUr7yrLXZ7u4ka5Gnxsw4xiU8D+v+VN0viC2tbGe6lJXykyuRwW7VzfWJjFoaeYT599L5r5POOv+lLx6/Y1YvQObyKUlzKuWOTuODWUuMCzE5rKrqJ4zvixkVPHkYBFaQzRTKGhkVwehBzRKjIrEazB0rcdKzZ7V4QRXANuMcVFkqzL3I4rNw960c55HUVwDeOQyRHP6l5FEtIuUYnhh1oG0fMsiHjuPpRMeDGoPyBQOYFqmlpODJGoD9x70o3+mq2QVwR1BFPYbYPdf7UBqeni4XfGAJB/+qlfHvaKxyZ0zl97pRBO2q17BlJ609XNv6irLgjqDVfLZqScCpKmizSYo/hTnmira15HFXUliOuKyK2wwGKZ3ovieW1uQoVB6mIUfU0+6fbi3t441HCgCqHRrPfdqzD0xDd9+1M6jH2qvEvyR5X3gRHwTUGqDzLYj71KDxke1R3R/If/AKTViRTTlEspGIHC1zvVYY5P4RyfarfVvEE0MU1s6ruDbTS9LqCyOgaPHqHQ1eJaRKmtHPStHtfwceUwdvY0t+JdPhS/CqW4X3pqstVtVt0BLD0+1KXiDUIJtSdlfgDHNLG6Gswh0XTFkvT+YRhan1Wx2qyiUnAOcChdL1GGG4djIP01NNqEbghctIx7jtTPdAswn8OaWlpavNIo3ycnPYUu6qUuNTkIUbVPH2q/n1iWG1YFVOF+lK9tKZpC23JkfHNBJ7rC89IcdMgjtdE82WNSdhfkdz0/yqo07Tor6+hgMa/mPyRxx3ovVNWUWCW6xkbiAcHsKl8IXVsL95pGK7EwMr3NIk0mx3jaQ7poMCxYgLx8YA6gUpeJtJu2vRFGyyLGv/Tyfr9qfI9csltWkEsZ2IWOGGTgUlTXyXVw8tzI7M5JPFdxOtOtIoYdJnadIfJeSVjgKgyPuadYLcwokRTasYAVOnTuRRvhW1hMsl1Ghwo2qT7nr/v5pm8pHUmRFb6jNGuTXgFGHP8AXnWS/wBM0oepZZ0Mo9xn/TNA+N4TNrM6zABYgFj2ADAxmprt4z40tbq3XKJIwCknHAwD/U0B4m1VLvUr4lQsm7auO/GKquhH2KTcHHtWV46ksaypjjna6PqGnsGtrqWJh/K/H7UwWXifULDC6nEs0Q/5sZww+orKysms2Ymhx0/UIL+BZrdiVI7giizgjmsrKojO/YJcIVG9aHE/vWVlMcZb3CG62j9XQ8UUx2hWB/TKP68f51lZQOJGOC2PrUSy+WcHlD0+KysoHA+oadHdLuX0ydjjr9aW7i3eCQpIMEexrKys/Kl7LcVP0QMg6VoIQDntWVlR0qxi0mIQ2gZh6n9R/wB/tVgOF56nmsrK3R/lGSvZkbZQ15OfyQD1NZWUwpybx5A8GoSOo9LHOc0v2kweWMH3rKytMP6kK9jN5gCcdKVtTkzdSHPesrK6fYWa6Ym+R2booqy0+KSaSSYD0D0rzWVlCmcgfW5ikDL3PFQaNFumXPRFz96ysoP0FeybVX3Thf5VH7mrLQICbeVwcZcD9h/3rKyu/U78hWqxmGwlYkkNhR96obdpFYeW7L9Cayspo9HV7Oj+HNQuLPT4I2YNkbzuX3+R8Yq/1HXI7fTJZHUo+3CkcjJ4FZWUninQ2vBF00CTXVLAYiiJH1P/AIpbuH8+8uJs/qkbH71lZXcvUs6PaBWTk1lZWUqO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pic>
        <p:nvPicPr>
          <p:cNvPr id="23561" name="Picture 8" descr="https://encrypted-tbn1.gstatic.com/images?q=tbn:ANd9GcQA2-a9_xs87JwA5WWEQNR8NUchDOq_4KNe6Fl3fk4YSeXBC50MR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6017">
            <a:off x="5005388" y="2344738"/>
            <a:ext cx="2994025" cy="1992312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23562" name="AutoShape 10" descr="data:image/jpeg;base64,/9j/4AAQSkZJRgABAQAAAQABAAD/2wCEAAkGBxISEhQSEhIUFRUWFBQVFBQUFBUSFBcXFBQWFhQUFBUYHCggGBolHBUUITEhJSkrLi4uFx8zODMsNygtLisBCgoKDg0OGhAQGi8cHxwsLCwsLCwsLCwsLCwsLCwsLCwsLCwsLCwsLCwsLCwsNywsLCwsLiwsLCwsLCwsNywrLP/AABEIAPsAyAMBIgACEQEDEQH/xAAbAAABBQEBAAAAAAAAAAAAAAAAAQIDBAUGB//EADoQAAEDAQYDBgUDAwQDAQAAAAEAAhEDBAUSITFBUWFxBoGRobHBEyIy0fAUQuEjUpJicoLxM5PCFf/EABkBAAMBAQEAAAAAAAAAAAAAAAACAwEEBf/EACYRAAICAgICAgICAwAAAAAAAAABAhEDIRIxBEEiURMyM2FCcYH/2gAMAwEAAhEDEQA/APcUIQgAQhCABCEIAEIQgAQhCABCEIAEISIAHFVzaxtJVO+7c1rCycysO0do6VNvE9VDJmUS2PC5I6U2h3IeaidaT/d4LOstQvbJOfDZWC9rdTmk/K2P+JLQ9z3HTxJUtO0ObrmqBvAE4aYxRqf2jqVPTadyl5fRrh9mrQrh2ngpFhvaQZBVuhbiPqE891aOW9MjKH0aSFHSrB2hUitZMEIQgAQhCABCEIAEIQgAQhCABCQlZluvdrJw5nmYHdxSykktmpN9GmSkxhcPb7zqVPlLjGuWQhQsrkDNxgaDjtJUH5C9IssDo7G03pTZvJ5KjUv7LJo8Vy1O2te6GuGsExJ7lZ+GXHQ+am88mU/Al2Ntdskrl70s4daaAjV7ZPIHF7Lpql3A8QfVZtWxhr2vzLmOBg5agiVzzV9nXimo6R1dgGFpWXZ7LVrVHve6KUjAB9TuOI7DzPLdlW3nDGhiI/60S0raWiBLduLcuUJrE2raOipNa0AAAAKKrb2NgEiToJXL3nbq78mOYGxrnl4LlLyNqsoNV+Kqw6vaIIA21MDnktc36QRwp7kz1Snag7MaKTGvOOz/AGr+PA+mNG6kni7h0XaWe0yB7rYTvTFyYXHZpg7gq3Qt+zvH7rMa5ParRm0c8or2b7XA6IWLSrOZp4bIVllRJ42biEIVSYIQhAAhCEACZUqACSYCcVzd823EYH0jTnzKSc+KGjHkxbzvicm5D1WAXOecR0CtNsxccPDNx4cB1VmtQAGWQGg/NVxybl2dUUomM+zzI0nU6GOHep3MzB4+nBXRZYy316cyj4M5nuU+JTkZopNaT8oHSFdZB/a0ni5oKR9KXeSjqNLcwd46pbod7LItBbkWZctD0Tq9JlZuXymIHDv3CA+ZEbA8NVQqVHtMjMb8VvIRRK1MOY8seNxHDhkVVNnqB0tqGAYLToOGi3G2ptQQ4afkpj3NafmbIMfM33b/ACsobk0URTLhqGuH7tGnk7h1Vy73uDzSqtyObTAg8QRx5jVa9lFKoBhwuPg7wUtSi3JrtNp+6pGPslKZ5t2g7K02PNSi3AdQW5tPIjZJc3aMNPw3/K4cYjuK6q/rqLtC5ue2fdC5S/LkGEFmRbuM/FQyJ3Z2YciaqR2NjvNrtDPTRadK0jjnyXld0Xg5mRAI5EjxzXUXbevxDAAjl9I6nc8kRzM3J46O0ZUB0QqtByFdTONxOsQhC9E4QQhCABCEhQBn3tasIwjU+QWC7iBOcN5nj0Cmt1fE93XXkFVpWmTl0aPcriyztnRjjSNChTDGhozOpPuUAHYZ8T7BMFUNEE9efNObaeGpSWhqYr6UCO8n3VGq/EeQ071cqSfl1O/smV2NYM+4LGNEoyYTLXTzjhKsgSJPEJKzc54/nupsoiqx+feEVhmQfzmoa4jMcQr4w1GTuBpvzWL6Gf2Y1cFj57j/APPv5qe01Ia2cwXFp6Eq9XsmJuecRnxE6/nFULRSJpEwZa4T45+qGg5WVa5cw4mk555HORwPOfJdFdN4isyHwT4TO8bFYj5IZI1bJ8P5Cbd1UMqMH9wI9CPNxTRk0E4qSOgrvLfkqNxN2dqe8LMq2Kni1OE6ifMH2W1aW4qec9dxzC5e0OfTn5sW8fu6c1SboljXoZffYeafxrO4uyl1J3zf4nfosC76pGQMELrrmvNweMMiYMHSN/ZL2ruBrh+qog7mo0ZRzHuklijJcodlY5ZQfGbtEV12knVCzLrtCFNdDyWz1ZCEL1zygQhCABVrwtAp03O4A+Ksrnu0lpBLaf8Ayd0GyScuKsaKt0YRccMbnM/ZTUKGEa5nyHsquMk9TJVqlUGuvAcTxXnN7O1LRdrUQBlrx8ICiDg3qfRQ1Lb/AB9/NVmvJzO6xv6GUH7Nay1tT+dSVTcS95edNGiNANSpwZbhG/onPZhAR2gSSZXFUGR3jhkYKhFf7JKVBxLhu0mOYOqkdZIz1B8ik2NoCyVE4Fjg4TzWi2jkPBRlgOR2TJC8h922gOkHIjUDadxyKnqWSCTEgiCOI4LFqs+E4VGGYgGDt/C6Sy1g9oI/6PBPDemJkVbRz1psxg8Jwt6beizrXZw5zYMRGY1Ezn6Lr61mBEjiCe5c6yzGI5jyICJRoaGQ2bprywBwE5jLTn6LOvyxaECf491NRBaSP7XT5wVoVGiSDmHR3HYp+1TJ3xlaOZutpa0ZQ469Rl4Su3uehhp5mZk8ua5ulTLMQ4emYXUXVWDqYjbVVwKmJndnD9pLn/T1A5n/AI36f6Tu1C7q87C2tTdTdoRkeB2ISIyePbtDY/IqNSLiEIXWcgIQkQAFefX3bZq1Hc4HdkPzmu9tL4Y48Gk+AXllodifHDM/dcvlSpJHR40bkWRXgc1ec7CI3/PdZNldLpG3r+BXmOznuHuuFOzt40T0mZyVeo0ZVWmr1EqiSMk9FyjRAS1qUhS0ipyyQqqOiDlsxbbUwxGvFJQtv945E8ea1KlhDiqdawgGVJwZRSiyUMyI2GYVK2NdlH53LSoCAOWXdsi0MykLeIidMxBTceRj86rRu8YPl5Th9fD3U9OkIJ5AeSrPID54CPD8KKrYzly0W6teMxuqjHjEOB8s5Vi0NBBjUeqzqbzMaFa5NMRRNc0fm6k/dFVoLe6PzoVFTtOWexUloqZT3/dVTVEmnZCGZyd1Jd5wPy4gHodFBY7RJg7H0/ApaAl4HMeRTQftBJemdGhCF1nOCEIQAKG1VxTaXHQKZc/2vr4abWjck/4j+Us5cYtj44c5qP2UrVfdR4dEYTkRyOXiuNc/FjjcwTyz08StC4rM7B8VxJNQkxthkhsDpmoa9kLXkzlt35kryMk5T2z2fwwx6iPsrIEqdgCiosLshp59FcbRiOS2KJNk1NXaKqUleYFUmy1SKv0ys1is0aqonRKUS6FFVYhr07EqdkqohAUFckc1cyUdVgIWOOhkykHH3VK0UzMq/UBGya1kqdFE6KIqHEefumvIcdYdsfYqa12d2oCy6tSfqBaR3Hu4qUk0UST6LD68ZOETr6K/Z6kMg5wMlh1ajiIgR0n3U1gqOwkSZBEbZFLF0zJQ0T/Eipl19Vu3YJqDoSsZ1KXz+clt3CJc48MvNdGK+RDK/ibqEIXecgIQhAAuR7fE4WAakPaDzcWgLrlzXbBs/C5Fx8C1R8j+NnR4v80TmbZfTaEMazFAgDTICAFHZrZ8cYsGAyRhJnvBQbIz9QDU0OnNazqTD8zGwG5cO5eXFSb70ezl4KPW/sgs1GFO5ikpNUmBXSOBsgosV+k1Ns9MErSZZ8k6jYspJFUMStarDqJCicIRQt2PlGNDc1G8JjKH40uNVXPSsqLbNotymVGBMD0pctFF2VWvSadQCpyVXqvWM1GfXoDbKFC5uEz+ZK2SqtrOinJIey3R+kkrfuGlDCeJ9FgUGkwBrMDquus1IMaGjQABXwLZzZX6JUIQuogCEIQALG7R05aw8CR/kP4Wyqt42f4jHN326hJOPKLQ+OXGaZyRsIeII6JLNjwlrho7xEaqw2thyORGoOXVQttAcSBtmT109CvMqmetKTa/okCkCY1W2RCoQZR/XsZ9TgOpAWjZr3pnIOB7wsq23XSqSHMBBXJXz2HEYrPVfSeJgsJjoQNQhN2PwhJbPUGWxh3CV4BXhlO9b4srsFQNrsmA6CfFzfp7109i7ZvD/hvADsvpdjbnz6qkpNd7JLBb+J6KMk2pmsew3oH6+C0GWjNKpJmODQj2KJohWDVCQtCYERsUoCBATHVQtMYPcqr1PAULwEMCIBVniXCNlZruwt57KOmzD1SM02Ljs8uk7Ce9b6q3bZsDANzmVbXZjjUTjm7YIQhUEBCEIAEiVCAKlru6nU+tsnjofELHvazMpBjabQBmT5aro1zd+v8A6kcAo5UlFstik3Kr0Z2KFYo1JVGs5SWLeVxLs9FR1ZpupgqjbLM9olua0qbeakDVWiPKjj7YMX1Ng8slTs9yUnvxEQc5gDMRl5ruH2Nh1CiNjaPpACRxKfn1RiWCxwY1WqaMBTsoAFSVzAKEicpWzLr1cKzrTfTG7yeCS8JecM4RvGq46+ex1Wqyr82InOm1pOgOYInMlalbookqs6gdpQcgAf8AkArlC8cWw/8AYD6BeEtuasazs8DgAA0MLX5aNwRM8V6NYLC6yiiytie8j5m5EtOueX281TJicVdkseSM3xqjvKdaeHiSp7LJJB2Wddrcsu469CtenDGlx2H4EsTZr0ira4DgTt+BWrlIfUAI594XA3vfFqtFY0rOIAMF4BOe8O4dF6P2RuZ1npD4jnOeQJLjJHJZifOeuivkYFhw8pvb6Xs6EITS5ZV43qWZNjFzzXc9HkrZpVrQ1v1EBC46janPqjHmSlSqVjONHaoQhOKCEIQAFcre5mo7quqXK3m3+q7qo5/1L4P2MtxzU9NNNPMpJhcR6a6L36hWKdeVhPtJ0juVuhSefqOEcBqmUhJwVF+vbg1RstRcqFa0U2O+YwBuTqrFktFJ8OY8OB3BBCRzdicNXRp0m5SoLW4aKyHADVZF414g81RukTStjLVY8U7LNqWdwM5/nBdHZjiaEr6ATJWh45HFmFSrSQS6SN3AEjodVZp0WuzgTyCvOsjTqAo3NDdFoOV7Qlnswam2ymav9Jpgavdw4Ac0+vWwtJ8E6xx8HE3WZcePNMo8tEnLj8jUua7rPRb8jQDxOq1ZXM2ckvC36lWAumCSVLRx5pSbtu7C01w0LEqsDsxr5q1VfilRfp4aS3UIexY6MqyUD+oAPNC0rO3FVa7/AElCxRNlI6RCEJzAQhCABc3fDIqnmAV0ix7+o5Nd1B9vdTyq4lcTqRjtpyo61nKmpmE/DOpheez0VKjNFLBnqVNSqO3WX2lsz6bMdKo4EHNph48IlZVg7Tk/06gh4AMj6XDiJzQnRZYpTjyWzpbRYm1MzmsOzWRtnc4UmEYjicAJE8Y2W9Ya+NoLSDPDZXxRaNoJ1W8Uybm4aZzNbtQymQ15gnk46dAp6ltbWZLeI2I9VqVbsp1CMTZ7s1J/+e1ohoA7kcZCucP+lmwfSFacVVbkitWyVUSq2JXq8FXOZyUL6klPc4sAI1WpWbL4oqX614gbK/cH0kHQ5KS3MFWliGyLkEeS6FGno5pTuO/Rfs9mwuU9qepYUFparVSOPlbIaLM5VqMk2gzJSALEgk9lO7mZnvSqayMiULYLQuR7NdCELCoITKlUNEkwFTbfNAmBVYT/ALgsbSAvLIvy3Na3AIJOvL+VXvK/P20/8vssF7yVDJlS0i+LC27ZeplTtKo2Z2yvURIXIdpk3uMQLXaFcVeV3tqD5YbUZm06Fx2Xf2+zEjISuctVizmM0rOzxsyj2Y92X5VsxJdTeNMRDS5m+YgdV1t2doadcAh7SeAIWU2zDDhmOidQ7N0CcWDP+4fKRwEhNHXQZ3jnt6Z1ItbdtUv6mVjU7FgMYiRz+6s4+aezhUEW311Xq1ZTQSVYo2Y6naPNbGLfRrko9jbFg+IGFwxESROcaTGwWredmDmGNguQvxvwLc140LWT0Oq7qk4OaF144paOPNJ6kYvZypja9h2jzn7KxdzIdHd4KK5bOadeq3YgEeJ+6vNpxUPValoSctv+zQAUdVshShBCvWjj9kdIZIKe0JrgsapG3bG0WwhPaEqI9BJ7LqRzgFSFUndBSFHMr3xQdWpVGNdhLmkA8JXIWK6TZxhcDjOrjv8A7eS7hR16LXCHCR+acFLJj5D4szgzlMCTCt910D9ru45+aq1brfwnoVyvFJHdHPB+zLpmFo2erlKgdYXj9jvAqP4T25gHoQUnFoopL7NVtQFR16DHagFUmVHHZ3SD6qQV41BTB/pkTrvaDIQWQpXVHHRp8E+z2Eky49y1Qb6FeRLtlR7Cch5K1Zboc7XIc/stiz2cN0CsSumOBezln5T6iVKdiZTGQk8T7cFC2loOcnzA91ccJTabM5KrS6RHm+2c32ssWJ7Hf6Y8Fs3I7+mJUl6WfE3oU+7qeEQiqka53joZXyqsPFpH2U7afzSY7lFeDfpPAq2zNN7om38UxUrkFCoRECa5OCFj6BCBKhCEDI2pwCUNSwkSNGpwQiEUaCeCmpQsoB4TwUwJwRxGTAhQ1KIKnSFHFG8mVP04Tm0wpyE0plEzk2MhJCfCIRRljIStanQlhakFjHtkJtFkKVIAhrYJ6IbS2QpKWiSoMk5qx/sb/iK5IEpTQU5NgUJSklaYCEFCwBUJUiw0IQlShYaIEqELaNHBKE0JVgDpSEpESgAKSEqFoCQhKUIARCEIACEFCR6AGFKEhQsYLocmp6jOqZCsVIhIgwVxQmvQs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3563" name="Text Box 29"/>
          <p:cNvSpPr txBox="1">
            <a:spLocks noChangeArrowheads="1"/>
          </p:cNvSpPr>
          <p:nvPr/>
        </p:nvSpPr>
        <p:spPr bwMode="auto">
          <a:xfrm>
            <a:off x="827088" y="1125538"/>
            <a:ext cx="7416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>
                <a:latin typeface="Century Gothic" pitchFamily="34" charset="0"/>
              </a:rPr>
              <a:t>You can give me the words for what I am tasting</a:t>
            </a:r>
          </a:p>
        </p:txBody>
      </p:sp>
      <p:sp>
        <p:nvSpPr>
          <p:cNvPr id="23564" name="Rounded Rectangular Callout 20"/>
          <p:cNvSpPr>
            <a:spLocks noChangeArrowheads="1"/>
          </p:cNvSpPr>
          <p:nvPr/>
        </p:nvSpPr>
        <p:spPr bwMode="auto">
          <a:xfrm>
            <a:off x="754063" y="4941888"/>
            <a:ext cx="1657350" cy="647700"/>
          </a:xfrm>
          <a:prstGeom prst="wedgeRoundRectCallout">
            <a:avLst>
              <a:gd name="adj1" fmla="val 84963"/>
              <a:gd name="adj2" fmla="val -14949"/>
              <a:gd name="adj3" fmla="val 16667"/>
            </a:avLst>
          </a:prstGeom>
          <a:solidFill>
            <a:schemeClr val="bg1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2400">
                <a:latin typeface="Century Gothic" pitchFamily="34" charset="0"/>
              </a:rPr>
              <a:t>yummy!</a:t>
            </a:r>
          </a:p>
        </p:txBody>
      </p:sp>
      <p:sp>
        <p:nvSpPr>
          <p:cNvPr id="23565" name="Rounded Rectangular Callout 21"/>
          <p:cNvSpPr>
            <a:spLocks noChangeArrowheads="1"/>
          </p:cNvSpPr>
          <p:nvPr/>
        </p:nvSpPr>
        <p:spPr bwMode="auto">
          <a:xfrm>
            <a:off x="6875463" y="2349500"/>
            <a:ext cx="1657350" cy="647700"/>
          </a:xfrm>
          <a:prstGeom prst="wedgeRoundRectCallout">
            <a:avLst>
              <a:gd name="adj1" fmla="val -57185"/>
              <a:gd name="adj2" fmla="val 83333"/>
              <a:gd name="adj3" fmla="val 16667"/>
            </a:avLst>
          </a:prstGeom>
          <a:solidFill>
            <a:schemeClr val="bg1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2400">
                <a:latin typeface="Century Gothic" pitchFamily="34" charset="0"/>
              </a:rPr>
              <a:t>oooh...</a:t>
            </a:r>
          </a:p>
        </p:txBody>
      </p:sp>
      <p:sp>
        <p:nvSpPr>
          <p:cNvPr id="23566" name="Rounded Rectangular Callout 22"/>
          <p:cNvSpPr>
            <a:spLocks noChangeArrowheads="1"/>
          </p:cNvSpPr>
          <p:nvPr/>
        </p:nvSpPr>
        <p:spPr bwMode="auto">
          <a:xfrm>
            <a:off x="250825" y="3644900"/>
            <a:ext cx="1657350" cy="863600"/>
          </a:xfrm>
          <a:prstGeom prst="wedgeRoundRectCallout">
            <a:avLst>
              <a:gd name="adj1" fmla="val 63412"/>
              <a:gd name="adj2" fmla="val -34926"/>
              <a:gd name="adj3" fmla="val 16667"/>
            </a:avLst>
          </a:prstGeom>
          <a:solidFill>
            <a:schemeClr val="bg1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2400">
                <a:latin typeface="Century Gothic" pitchFamily="34" charset="0"/>
              </a:rPr>
              <a:t>lovely banana!</a:t>
            </a:r>
          </a:p>
        </p:txBody>
      </p:sp>
      <p:sp>
        <p:nvSpPr>
          <p:cNvPr id="23567" name="Rounded Rectangular Callout 23"/>
          <p:cNvSpPr>
            <a:spLocks noChangeArrowheads="1"/>
          </p:cNvSpPr>
          <p:nvPr/>
        </p:nvSpPr>
        <p:spPr bwMode="auto">
          <a:xfrm>
            <a:off x="5867400" y="4652963"/>
            <a:ext cx="1281113" cy="647700"/>
          </a:xfrm>
          <a:prstGeom prst="wedgeRoundRectCallout">
            <a:avLst>
              <a:gd name="adj1" fmla="val -84324"/>
              <a:gd name="adj2" fmla="val 10782"/>
              <a:gd name="adj3" fmla="val 16667"/>
            </a:avLst>
          </a:prstGeom>
          <a:solidFill>
            <a:schemeClr val="bg1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2400">
                <a:latin typeface="Century Gothic" pitchFamily="34" charset="0"/>
              </a:rPr>
              <a:t>juicy!</a:t>
            </a:r>
          </a:p>
        </p:txBody>
      </p:sp>
      <p:sp>
        <p:nvSpPr>
          <p:cNvPr id="23568" name="Rounded Rectangular Callout 24"/>
          <p:cNvSpPr>
            <a:spLocks noChangeArrowheads="1"/>
          </p:cNvSpPr>
          <p:nvPr/>
        </p:nvSpPr>
        <p:spPr bwMode="auto">
          <a:xfrm>
            <a:off x="3578225" y="5589588"/>
            <a:ext cx="1281113" cy="647700"/>
          </a:xfrm>
          <a:prstGeom prst="wedgeRoundRectCallout">
            <a:avLst>
              <a:gd name="adj1" fmla="val 13940"/>
              <a:gd name="adj2" fmla="val -106861"/>
              <a:gd name="adj3" fmla="val 16667"/>
            </a:avLst>
          </a:prstGeom>
          <a:solidFill>
            <a:schemeClr val="bg1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2400">
                <a:latin typeface="Century Gothic" pitchFamily="34" charset="0"/>
              </a:rPr>
              <a:t>tasty!</a:t>
            </a:r>
          </a:p>
        </p:txBody>
      </p:sp>
      <p:sp>
        <p:nvSpPr>
          <p:cNvPr id="23569" name="Rounded Rectangular Callout 23"/>
          <p:cNvSpPr>
            <a:spLocks noChangeArrowheads="1"/>
          </p:cNvSpPr>
          <p:nvPr/>
        </p:nvSpPr>
        <p:spPr bwMode="auto">
          <a:xfrm>
            <a:off x="6156325" y="5589588"/>
            <a:ext cx="2409825" cy="647700"/>
          </a:xfrm>
          <a:prstGeom prst="wedgeRoundRectCallout">
            <a:avLst>
              <a:gd name="adj1" fmla="val -70292"/>
              <a:gd name="adj2" fmla="val -54903"/>
              <a:gd name="adj3" fmla="val 16667"/>
            </a:avLst>
          </a:prstGeom>
          <a:solidFill>
            <a:schemeClr val="bg1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2400">
                <a:latin typeface="Century Gothic" pitchFamily="34" charset="0"/>
              </a:rPr>
              <a:t>watermelon!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6"/>
          <p:cNvSpPr txBox="1">
            <a:spLocks noChangeArrowheads="1"/>
          </p:cNvSpPr>
          <p:nvPr/>
        </p:nvSpPr>
        <p:spPr bwMode="auto">
          <a:xfrm>
            <a:off x="0" y="26035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Clr>
                <a:schemeClr val="tx1"/>
              </a:buClr>
            </a:pPr>
            <a:r>
              <a:rPr lang="en-GB" sz="3200" b="1">
                <a:latin typeface="Century Gothic" pitchFamily="34" charset="0"/>
              </a:rPr>
              <a:t>Let’s have a tea party</a:t>
            </a:r>
          </a:p>
        </p:txBody>
      </p:sp>
      <p:sp>
        <p:nvSpPr>
          <p:cNvPr id="24579" name="AutoShape 15" descr="2Q=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4580" name="AutoShape 22" descr="Z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4581" name="AutoShape 6" descr="Z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4582" name="Text Box 29"/>
          <p:cNvSpPr txBox="1"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>
                <a:latin typeface="Century Gothic" pitchFamily="34" charset="0"/>
              </a:rPr>
              <a:t>Sit face to face to help me learn to choose</a:t>
            </a:r>
          </a:p>
        </p:txBody>
      </p:sp>
      <p:sp>
        <p:nvSpPr>
          <p:cNvPr id="24583" name="AutoShape 28" descr="2Q=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pic>
        <p:nvPicPr>
          <p:cNvPr id="24584" name="Picture 30" descr="ANd9GcQaSxkMAwsSnB-YLczLAjdTd4rEioPUESAjgzl941AXKC3qtx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4075" y="4149725"/>
            <a:ext cx="3529013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5" name="AutoShape 32" descr="Z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4586" name="AutoShape 34" descr="9k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pic>
        <p:nvPicPr>
          <p:cNvPr id="24587" name="Picture 36" descr="ANd9GcTTtj4iE2Q7OS0MQkdmEvNNh6-EeiJAsCzR1dor859DqO5sJ_fC-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3573463"/>
            <a:ext cx="1971675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8" name="AutoShape 38"/>
          <p:cNvSpPr>
            <a:spLocks noChangeArrowheads="1"/>
          </p:cNvSpPr>
          <p:nvPr/>
        </p:nvSpPr>
        <p:spPr bwMode="auto">
          <a:xfrm>
            <a:off x="1979613" y="3068638"/>
            <a:ext cx="1223962" cy="720725"/>
          </a:xfrm>
          <a:prstGeom prst="wedgeRoundRectCallout">
            <a:avLst>
              <a:gd name="adj1" fmla="val 2139"/>
              <a:gd name="adj2" fmla="val -106829"/>
              <a:gd name="adj3" fmla="val 16667"/>
            </a:avLst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>
                <a:latin typeface="Comic Sans MS" pitchFamily="66" charset="0"/>
              </a:rPr>
              <a:t>apple or banana?</a:t>
            </a:r>
            <a:endParaRPr lang="en-US">
              <a:latin typeface="Comic Sans MS" pitchFamily="66" charset="0"/>
            </a:endParaRPr>
          </a:p>
        </p:txBody>
      </p:sp>
      <p:sp>
        <p:nvSpPr>
          <p:cNvPr id="24589" name="Text Box 40"/>
          <p:cNvSpPr txBox="1">
            <a:spLocks noChangeArrowheads="1"/>
          </p:cNvSpPr>
          <p:nvPr/>
        </p:nvSpPr>
        <p:spPr bwMode="auto">
          <a:xfrm>
            <a:off x="468313" y="1196975"/>
            <a:ext cx="39592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b="1">
                <a:latin typeface="Century Gothic" pitchFamily="34" charset="0"/>
              </a:rPr>
              <a:t>Offer two choices and </a:t>
            </a:r>
            <a:r>
              <a:rPr lang="en-GB" sz="2400" b="1" u="sng">
                <a:latin typeface="Century Gothic" pitchFamily="34" charset="0"/>
              </a:rPr>
              <a:t>wait</a:t>
            </a:r>
            <a:r>
              <a:rPr lang="en-GB" sz="2400" b="1">
                <a:latin typeface="Century Gothic" pitchFamily="34" charset="0"/>
              </a:rPr>
              <a:t> for your child to look, reach, point or talk</a:t>
            </a:r>
            <a:endParaRPr lang="en-US" sz="2000">
              <a:latin typeface="Century Gothic" pitchFamily="34" charset="0"/>
            </a:endParaRPr>
          </a:p>
        </p:txBody>
      </p:sp>
      <p:sp>
        <p:nvSpPr>
          <p:cNvPr id="24590" name="AutoShape 38"/>
          <p:cNvSpPr>
            <a:spLocks noChangeArrowheads="1"/>
          </p:cNvSpPr>
          <p:nvPr/>
        </p:nvSpPr>
        <p:spPr bwMode="auto">
          <a:xfrm>
            <a:off x="3708400" y="2997200"/>
            <a:ext cx="1223963" cy="720725"/>
          </a:xfrm>
          <a:prstGeom prst="wedgeRoundRectCallout">
            <a:avLst>
              <a:gd name="adj1" fmla="val -64917"/>
              <a:gd name="adj2" fmla="val -102866"/>
              <a:gd name="adj3" fmla="val 16667"/>
            </a:avLst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>
                <a:latin typeface="Comic Sans MS" pitchFamily="66" charset="0"/>
              </a:rPr>
              <a:t>water or milk?</a:t>
            </a:r>
            <a:endParaRPr lang="en-US">
              <a:latin typeface="Comic Sans MS" pitchFamily="66" charset="0"/>
            </a:endParaRPr>
          </a:p>
        </p:txBody>
      </p:sp>
      <p:sp>
        <p:nvSpPr>
          <p:cNvPr id="24591" name="Oval 19"/>
          <p:cNvSpPr>
            <a:spLocks noChangeArrowheads="1"/>
          </p:cNvSpPr>
          <p:nvPr/>
        </p:nvSpPr>
        <p:spPr bwMode="auto">
          <a:xfrm>
            <a:off x="5364163" y="1125538"/>
            <a:ext cx="2808287" cy="1943100"/>
          </a:xfrm>
          <a:prstGeom prst="ellipse">
            <a:avLst/>
          </a:prstGeom>
          <a:solidFill>
            <a:srgbClr val="FFCCCC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b="1">
                <a:latin typeface="Century Gothic" pitchFamily="34" charset="0"/>
              </a:rPr>
              <a:t>Sitting face</a:t>
            </a:r>
          </a:p>
          <a:p>
            <a:pPr algn="ctr"/>
            <a:r>
              <a:rPr lang="en-GB" b="1">
                <a:latin typeface="Century Gothic" pitchFamily="34" charset="0"/>
              </a:rPr>
              <a:t>to face helps your</a:t>
            </a:r>
          </a:p>
          <a:p>
            <a:pPr algn="ctr"/>
            <a:r>
              <a:rPr lang="en-GB" b="1">
                <a:latin typeface="Century Gothic" pitchFamily="34" charset="0"/>
              </a:rPr>
              <a:t>child see and hear</a:t>
            </a:r>
          </a:p>
          <a:p>
            <a:pPr algn="ctr"/>
            <a:r>
              <a:rPr lang="en-GB" b="1">
                <a:latin typeface="Century Gothic" pitchFamily="34" charset="0"/>
              </a:rPr>
              <a:t>you clearly</a:t>
            </a:r>
            <a:endParaRPr lang="en-US"/>
          </a:p>
        </p:txBody>
      </p:sp>
      <p:sp>
        <p:nvSpPr>
          <p:cNvPr id="24592" name="Oval 24"/>
          <p:cNvSpPr>
            <a:spLocks noChangeArrowheads="1"/>
          </p:cNvSpPr>
          <p:nvPr/>
        </p:nvSpPr>
        <p:spPr bwMode="auto">
          <a:xfrm>
            <a:off x="5867400" y="3789363"/>
            <a:ext cx="2808288" cy="1943100"/>
          </a:xfrm>
          <a:prstGeom prst="ellipse">
            <a:avLst/>
          </a:prstGeom>
          <a:solidFill>
            <a:srgbClr val="FFCCCC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b="1">
                <a:latin typeface="Century Gothic" pitchFamily="34" charset="0"/>
              </a:rPr>
              <a:t>Sitting face to</a:t>
            </a:r>
          </a:p>
          <a:p>
            <a:pPr algn="ctr"/>
            <a:r>
              <a:rPr lang="en-GB" b="1">
                <a:latin typeface="Century Gothic" pitchFamily="34" charset="0"/>
              </a:rPr>
              <a:t>face helps you see</a:t>
            </a:r>
          </a:p>
          <a:p>
            <a:pPr algn="ctr"/>
            <a:r>
              <a:rPr lang="en-GB" b="1">
                <a:latin typeface="Century Gothic" pitchFamily="34" charset="0"/>
              </a:rPr>
              <a:t>and hear how your</a:t>
            </a:r>
          </a:p>
          <a:p>
            <a:pPr algn="ctr"/>
            <a:r>
              <a:rPr lang="en-GB" b="1">
                <a:latin typeface="Century Gothic" pitchFamily="34" charset="0"/>
              </a:rPr>
              <a:t>child responds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11153</TotalTime>
  <Words>411</Words>
  <Application>Microsoft Office PowerPoint</Application>
  <PresentationFormat>On-screen Show (4:3)</PresentationFormat>
  <Paragraphs>71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Bradley Hand ITC</vt:lpstr>
      <vt:lpstr>Calibri</vt:lpstr>
      <vt:lpstr>Century Gothic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Estria Hodges</cp:lastModifiedBy>
  <cp:revision>92</cp:revision>
  <dcterms:created xsi:type="dcterms:W3CDTF">2012-07-26T11:14:10Z</dcterms:created>
  <dcterms:modified xsi:type="dcterms:W3CDTF">2025-03-20T13:50:45Z</dcterms:modified>
</cp:coreProperties>
</file>